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5" r:id="rId4"/>
    <p:sldId id="268" r:id="rId5"/>
    <p:sldId id="271" r:id="rId6"/>
    <p:sldId id="269" r:id="rId7"/>
    <p:sldId id="258" r:id="rId8"/>
    <p:sldId id="259" r:id="rId9"/>
    <p:sldId id="272" r:id="rId10"/>
    <p:sldId id="273" r:id="rId11"/>
    <p:sldId id="274" r:id="rId12"/>
    <p:sldId id="275" r:id="rId13"/>
    <p:sldId id="260" r:id="rId14"/>
    <p:sldId id="276" r:id="rId15"/>
    <p:sldId id="277" r:id="rId16"/>
    <p:sldId id="280" r:id="rId17"/>
    <p:sldId id="281" r:id="rId18"/>
    <p:sldId id="262" r:id="rId19"/>
    <p:sldId id="278" r:id="rId20"/>
    <p:sldId id="279" r:id="rId21"/>
    <p:sldId id="267" r:id="rId22"/>
    <p:sldId id="264" r:id="rId23"/>
    <p:sldId id="263" r:id="rId24"/>
    <p:sldId id="270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cancertopics/pdq/treatment/childALL/Patient/" TargetMode="External"/><Relationship Id="rId4" Type="http://schemas.openxmlformats.org/officeDocument/2006/relationships/hyperlink" Target="http://www.vicc.org/ct/protocols.php?cancer-type=Pediatric-Leukemia" TargetMode="External"/><Relationship Id="rId5" Type="http://schemas.openxmlformats.org/officeDocument/2006/relationships/hyperlink" Target="http://www.cancer.org/cancer/leukemiainchildren/detailedguide/" TargetMode="External"/><Relationship Id="rId6" Type="http://schemas.openxmlformats.org/officeDocument/2006/relationships/hyperlink" Target="http://www.cancer.net/cancer-types/leukemia-acute-lymphoblastic-all-childhood/medical-illustrations" TargetMode="External"/><Relationship Id="rId7" Type="http://schemas.openxmlformats.org/officeDocument/2006/relationships/hyperlink" Target="http://www.cancer.net/cancer-types/leukemia-acute-lymphoblastic-all-childhood/classification" TargetMode="External"/><Relationship Id="rId8" Type="http://schemas.openxmlformats.org/officeDocument/2006/relationships/hyperlink" Target="http://www.webmd.com/cancer/acute-lymphoblastic-leukemia" TargetMode="External"/><Relationship Id="rId9" Type="http://schemas.openxmlformats.org/officeDocument/2006/relationships/hyperlink" Target="http://www.stjude.org/all" TargetMode="External"/><Relationship Id="rId10" Type="http://schemas.openxmlformats.org/officeDocument/2006/relationships/hyperlink" Target="http://www.leukaemia.org.au/blood-cancers/leukaemias/acute-lymphoblastic-leukaemia-all" TargetMode="External"/><Relationship Id="rId11" Type="http://schemas.openxmlformats.org/officeDocument/2006/relationships/hyperlink" Target="http://www.lls.org/diseaseinformation/managingyourcancer/survivorship/childhoodcancersurvivors/followupcar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cer.org/cancer/leukemiainchildren/detailedguide/childhood-leukemia-what-is-childhood-leukemi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Childhood Acute Lymphoblastic Leukemia 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Kelsey Shaffer</a:t>
            </a:r>
          </a:p>
          <a:p>
            <a:r>
              <a:rPr lang="en-US" dirty="0" smtClean="0"/>
              <a:t>CHTN</a:t>
            </a:r>
          </a:p>
          <a:p>
            <a:r>
              <a:rPr lang="en-US" dirty="0" smtClean="0"/>
              <a:t>Staff Meeting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6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</a:t>
            </a:r>
            <a:r>
              <a:rPr lang="en-US" dirty="0"/>
              <a:t>M</a:t>
            </a:r>
            <a:r>
              <a:rPr lang="en-US" dirty="0" smtClean="0"/>
              <a:t>arrow Aspiration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627" r="-20627"/>
          <a:stretch>
            <a:fillRect/>
          </a:stretch>
        </p:blipFill>
        <p:spPr>
          <a:xfrm>
            <a:off x="663078" y="1688425"/>
            <a:ext cx="8226352" cy="4661055"/>
          </a:xfrm>
        </p:spPr>
      </p:pic>
    </p:spTree>
    <p:extLst>
      <p:ext uri="{BB962C8B-B14F-4D97-AF65-F5344CB8AC3E}">
        <p14:creationId xmlns:p14="http://schemas.microsoft.com/office/powerpoint/2010/main" val="397877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12" y="152571"/>
            <a:ext cx="7943637" cy="1411941"/>
          </a:xfrm>
        </p:spPr>
        <p:txBody>
          <a:bodyPr/>
          <a:lstStyle/>
          <a:p>
            <a:r>
              <a:rPr lang="en-US" dirty="0" smtClean="0"/>
              <a:t>Philadelphia Chromosome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509" r="-11509"/>
          <a:stretch>
            <a:fillRect/>
          </a:stretch>
        </p:blipFill>
        <p:spPr>
          <a:xfrm>
            <a:off x="419312" y="1590448"/>
            <a:ext cx="8245643" cy="4671985"/>
          </a:xfrm>
        </p:spPr>
      </p:pic>
    </p:spTree>
    <p:extLst>
      <p:ext uri="{BB962C8B-B14F-4D97-AF65-F5344CB8AC3E}">
        <p14:creationId xmlns:p14="http://schemas.microsoft.com/office/powerpoint/2010/main" val="88496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Puncture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327" r="-22327"/>
          <a:stretch>
            <a:fillRect/>
          </a:stretch>
        </p:blipFill>
        <p:spPr>
          <a:xfrm>
            <a:off x="460782" y="1573805"/>
            <a:ext cx="8329477" cy="4719485"/>
          </a:xfrm>
        </p:spPr>
      </p:pic>
    </p:spTree>
    <p:extLst>
      <p:ext uri="{BB962C8B-B14F-4D97-AF65-F5344CB8AC3E}">
        <p14:creationId xmlns:p14="http://schemas.microsoft.com/office/powerpoint/2010/main" val="181109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r>
              <a:rPr lang="en-US" dirty="0"/>
              <a:t> </a:t>
            </a:r>
            <a:r>
              <a:rPr lang="en-US" dirty="0" smtClean="0"/>
              <a:t>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normal Staging and Grading system</a:t>
            </a:r>
          </a:p>
          <a:p>
            <a:pPr lvl="1"/>
            <a:r>
              <a:rPr lang="en-US" dirty="0" smtClean="0"/>
              <a:t>No Tumor!!</a:t>
            </a:r>
          </a:p>
          <a:p>
            <a:r>
              <a:rPr lang="en-US" dirty="0" smtClean="0"/>
              <a:t>Classified by: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WBC Counts</a:t>
            </a:r>
          </a:p>
          <a:p>
            <a:pPr lvl="1"/>
            <a:r>
              <a:rPr lang="en-US" dirty="0" err="1" smtClean="0"/>
              <a:t>Immunophenotyping</a:t>
            </a:r>
            <a:r>
              <a:rPr lang="en-US" dirty="0" smtClean="0"/>
              <a:t>: B Cell or T Cell</a:t>
            </a:r>
          </a:p>
          <a:p>
            <a:pPr lvl="1"/>
            <a:r>
              <a:rPr lang="en-US" dirty="0" smtClean="0"/>
              <a:t>Genetic abnormalities in the leukemia cells</a:t>
            </a:r>
          </a:p>
          <a:p>
            <a:pPr lvl="1"/>
            <a:r>
              <a:rPr lang="en-US" dirty="0" smtClean="0"/>
              <a:t>Response to early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7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NCI Risk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21124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Standard (low) risk</a:t>
            </a:r>
          </a:p>
          <a:p>
            <a:pPr lvl="1"/>
            <a:r>
              <a:rPr lang="en-US" dirty="0" smtClean="0"/>
              <a:t>Children from the ages of 1-10</a:t>
            </a:r>
          </a:p>
          <a:p>
            <a:pPr lvl="1"/>
            <a:r>
              <a:rPr lang="en-US" dirty="0" smtClean="0"/>
              <a:t>WBC count of less than 50,000/μL at diagnosis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6"/>
            <a:ext cx="3566160" cy="21897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Risk</a:t>
            </a:r>
          </a:p>
          <a:p>
            <a:pPr lvl="1"/>
            <a:r>
              <a:rPr lang="en-US" dirty="0" smtClean="0"/>
              <a:t>Children older than 10</a:t>
            </a:r>
          </a:p>
          <a:p>
            <a:pPr lvl="1"/>
            <a:r>
              <a:rPr lang="en-US" dirty="0" smtClean="0"/>
              <a:t>WBC count of 50,000/μL or higher at diagnosis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Groups: Other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 lymphocytes or T lymphocytes?</a:t>
            </a:r>
          </a:p>
          <a:p>
            <a:r>
              <a:rPr lang="en-US" dirty="0" smtClean="0"/>
              <a:t>Are there chromosome or gene changes?</a:t>
            </a:r>
          </a:p>
          <a:p>
            <a:r>
              <a:rPr lang="en-US" dirty="0" smtClean="0"/>
              <a:t>How quickly does the leukemia cell count drop after treatment?</a:t>
            </a:r>
          </a:p>
          <a:p>
            <a:r>
              <a:rPr lang="en-US" dirty="0" smtClean="0"/>
              <a:t>Are there leukemia cells in the cerebrospinal fluid at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1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 Risk Groups: B Cell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782145"/>
              </p:ext>
            </p:extLst>
          </p:nvPr>
        </p:nvGraphicFramePr>
        <p:xfrm>
          <a:off x="0" y="1438467"/>
          <a:ext cx="9144001" cy="54251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64391"/>
                <a:gridCol w="719498"/>
                <a:gridCol w="725531"/>
                <a:gridCol w="737048"/>
                <a:gridCol w="714016"/>
                <a:gridCol w="748563"/>
                <a:gridCol w="783114"/>
                <a:gridCol w="771597"/>
                <a:gridCol w="714016"/>
                <a:gridCol w="806145"/>
                <a:gridCol w="760082"/>
              </a:tblGrid>
              <a:tr h="6716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Risk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Risk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Risk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High Risk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en-US" dirty="0" smtClean="0"/>
                        <a:t>NCI Risk </a:t>
                      </a:r>
                    </a:p>
                    <a:p>
                      <a:r>
                        <a:rPr lang="en-US" dirty="0" smtClean="0"/>
                        <a:t>(Age/WBC)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en-US" dirty="0" smtClean="0"/>
                        <a:t>Favorable Genetics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en-US" dirty="0" smtClean="0"/>
                        <a:t>Unfavorable</a:t>
                      </a:r>
                      <a:r>
                        <a:rPr lang="en-US" baseline="0" dirty="0" smtClean="0"/>
                        <a:t> 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en-US" dirty="0" smtClean="0"/>
                        <a:t>Day 8 PB MRD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</a:tr>
              <a:tr h="913051">
                <a:tc>
                  <a:txBody>
                    <a:bodyPr/>
                    <a:lstStyle/>
                    <a:p>
                      <a:r>
                        <a:rPr lang="en-US" dirty="0" smtClean="0"/>
                        <a:t>Day 29 Marrow MRD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en-US" dirty="0" smtClean="0"/>
                        <a:t>% of Patients Estimated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en-US" dirty="0" smtClean="0"/>
                        <a:t>Anticipated 5-year EFS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&gt;95%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90-95%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88-90%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&lt;80%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24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 Risk Group: T Cell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Low Risk</a:t>
            </a:r>
          </a:p>
          <a:p>
            <a:pPr lvl="1"/>
            <a:r>
              <a:rPr lang="en-US" dirty="0" smtClean="0"/>
              <a:t>NCI: SR</a:t>
            </a:r>
          </a:p>
          <a:p>
            <a:pPr lvl="1"/>
            <a:r>
              <a:rPr lang="en-US" dirty="0" smtClean="0"/>
              <a:t>CNS1 and no testicular disease</a:t>
            </a:r>
          </a:p>
          <a:p>
            <a:pPr lvl="1"/>
            <a:r>
              <a:rPr lang="en-US" dirty="0" smtClean="0"/>
              <a:t>M1 marrow</a:t>
            </a:r>
          </a:p>
          <a:p>
            <a:pPr lvl="1"/>
            <a:r>
              <a:rPr lang="en-US" dirty="0" smtClean="0"/>
              <a:t>MRD &lt;0.1% on day 29</a:t>
            </a:r>
          </a:p>
          <a:p>
            <a:r>
              <a:rPr lang="en-US" dirty="0" smtClean="0"/>
              <a:t>Intermediate Risk</a:t>
            </a:r>
          </a:p>
          <a:p>
            <a:pPr lvl="1"/>
            <a:r>
              <a:rPr lang="en-US" dirty="0" smtClean="0"/>
              <a:t>Does not meet criteria for Low risk</a:t>
            </a:r>
          </a:p>
          <a:p>
            <a:pPr lvl="1"/>
            <a:r>
              <a:rPr lang="en-US" dirty="0" smtClean="0"/>
              <a:t>M1 Marrow with MRD &lt;1% on day 29</a:t>
            </a:r>
          </a:p>
          <a:p>
            <a:pPr lvl="1"/>
            <a:r>
              <a:rPr lang="en-US" dirty="0" smtClean="0"/>
              <a:t>Any CNS</a:t>
            </a:r>
          </a:p>
          <a:p>
            <a:r>
              <a:rPr lang="en-US" dirty="0" smtClean="0"/>
              <a:t>High Risk</a:t>
            </a:r>
          </a:p>
          <a:p>
            <a:pPr lvl="1"/>
            <a:r>
              <a:rPr lang="en-US" dirty="0" smtClean="0"/>
              <a:t>M2 marrow</a:t>
            </a:r>
          </a:p>
          <a:p>
            <a:pPr lvl="1"/>
            <a:r>
              <a:rPr lang="en-US" dirty="0" smtClean="0"/>
              <a:t>MRD ≥1% on day 29</a:t>
            </a:r>
          </a:p>
          <a:p>
            <a:pPr lvl="1"/>
            <a:r>
              <a:rPr lang="en-US" dirty="0" smtClean="0"/>
              <a:t>Any CNS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26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phases:</a:t>
            </a:r>
          </a:p>
          <a:p>
            <a:pPr lvl="1"/>
            <a:r>
              <a:rPr lang="en-US" dirty="0" smtClean="0"/>
              <a:t>Remission induction</a:t>
            </a:r>
          </a:p>
          <a:p>
            <a:pPr lvl="1"/>
            <a:r>
              <a:rPr lang="en-US" dirty="0" smtClean="0"/>
              <a:t>Consolidation/ intensification</a:t>
            </a:r>
          </a:p>
          <a:p>
            <a:pPr lvl="1"/>
            <a:r>
              <a:rPr lang="en-US" dirty="0" smtClean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2966819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Radiation</a:t>
            </a:r>
          </a:p>
          <a:p>
            <a:r>
              <a:rPr lang="en-US" dirty="0" smtClean="0"/>
              <a:t>Chemotherapy and a stem cell transplant</a:t>
            </a:r>
          </a:p>
          <a:p>
            <a:pPr lvl="1"/>
            <a:r>
              <a:rPr lang="en-US" dirty="0" smtClean="0"/>
              <a:t>Mostly relapsed patients</a:t>
            </a:r>
          </a:p>
          <a:p>
            <a:r>
              <a:rPr lang="en-US" dirty="0" smtClean="0"/>
              <a:t>Targeted Therapy</a:t>
            </a:r>
          </a:p>
          <a:p>
            <a:pPr lvl="1"/>
            <a:r>
              <a:rPr lang="en-US" dirty="0" smtClean="0"/>
              <a:t>TKIs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5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Acute Lymphoblastic Leukemia (ALL) is a blood cancer</a:t>
            </a:r>
          </a:p>
          <a:p>
            <a:r>
              <a:rPr lang="en-US" dirty="0" smtClean="0"/>
              <a:t>White Blood Cells (WBC)</a:t>
            </a:r>
          </a:p>
          <a:p>
            <a:pPr lvl="1"/>
            <a:r>
              <a:rPr lang="en-US" dirty="0" smtClean="0"/>
              <a:t>Lymphocytes or Lymphoblast </a:t>
            </a:r>
          </a:p>
          <a:p>
            <a:pPr lvl="1"/>
            <a:r>
              <a:rPr lang="en-US" dirty="0" smtClean="0"/>
              <a:t>Too many immature WBC</a:t>
            </a:r>
          </a:p>
          <a:p>
            <a:pPr lvl="2"/>
            <a:r>
              <a:rPr lang="en-US" dirty="0" smtClean="0"/>
              <a:t>Crowd the bone marrow</a:t>
            </a:r>
          </a:p>
          <a:p>
            <a:pPr lvl="2"/>
            <a:r>
              <a:rPr lang="en-US" dirty="0" smtClean="0"/>
              <a:t>Cannot prevent/fight infections</a:t>
            </a:r>
          </a:p>
          <a:p>
            <a:r>
              <a:rPr lang="en-US" dirty="0" smtClean="0"/>
              <a:t>Most common leukemia in children, least common in adults</a:t>
            </a:r>
          </a:p>
        </p:txBody>
      </p:sp>
    </p:spTree>
    <p:extLst>
      <p:ext uri="{BB962C8B-B14F-4D97-AF65-F5344CB8AC3E}">
        <p14:creationId xmlns:p14="http://schemas.microsoft.com/office/powerpoint/2010/main" val="291219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4636212" cy="4289611"/>
          </a:xfrm>
        </p:spPr>
        <p:txBody>
          <a:bodyPr/>
          <a:lstStyle/>
          <a:p>
            <a:r>
              <a:rPr lang="en-US" dirty="0" smtClean="0"/>
              <a:t>If the leukemia has spread to the cerebrospinal </a:t>
            </a:r>
            <a:r>
              <a:rPr lang="en-US" dirty="0"/>
              <a:t>f</a:t>
            </a:r>
            <a:r>
              <a:rPr lang="en-US" dirty="0" smtClean="0"/>
              <a:t>luid</a:t>
            </a:r>
          </a:p>
          <a:p>
            <a:pPr lvl="1"/>
            <a:r>
              <a:rPr lang="en-US" dirty="0" smtClean="0"/>
              <a:t>This is used in addition to regular treatment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74" y="1761565"/>
            <a:ext cx="3455832" cy="44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7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Vanderbilt 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75361"/>
          </a:xfrm>
        </p:spPr>
        <p:txBody>
          <a:bodyPr/>
          <a:lstStyle/>
          <a:p>
            <a:r>
              <a:rPr lang="en-US" dirty="0" smtClean="0"/>
              <a:t>COGAALL0932</a:t>
            </a:r>
          </a:p>
          <a:p>
            <a:pPr lvl="1"/>
            <a:r>
              <a:rPr lang="en-US" dirty="0" smtClean="0"/>
              <a:t>Opened 11/11/10</a:t>
            </a:r>
          </a:p>
          <a:p>
            <a:pPr lvl="1"/>
            <a:r>
              <a:rPr lang="en-US" dirty="0" smtClean="0"/>
              <a:t>Standard risk Pre-B ALL</a:t>
            </a:r>
          </a:p>
          <a:p>
            <a:pPr lvl="1"/>
            <a:r>
              <a:rPr lang="en-US" dirty="0" smtClean="0"/>
              <a:t>Maintenance phase of treatment</a:t>
            </a:r>
          </a:p>
          <a:p>
            <a:pPr lvl="1"/>
            <a:r>
              <a:rPr lang="en-US" dirty="0" smtClean="0"/>
              <a:t>Oral methotrexate: 40mg/m2/week </a:t>
            </a:r>
            <a:r>
              <a:rPr lang="en-US" dirty="0" err="1" smtClean="0"/>
              <a:t>vs</a:t>
            </a:r>
            <a:r>
              <a:rPr lang="en-US" dirty="0" smtClean="0"/>
              <a:t> 20mg/m2/week</a:t>
            </a:r>
          </a:p>
          <a:p>
            <a:pPr lvl="1"/>
            <a:r>
              <a:rPr lang="en-US" dirty="0" smtClean="0"/>
              <a:t>Reduced-pulses Maintenance with vincristine/dexamethasone: Every 12 weeks </a:t>
            </a:r>
            <a:r>
              <a:rPr lang="en-US" dirty="0" err="1" smtClean="0"/>
              <a:t>vs</a:t>
            </a:r>
            <a:r>
              <a:rPr lang="en-US" dirty="0" smtClean="0"/>
              <a:t> every 4 weeks</a:t>
            </a:r>
          </a:p>
          <a:p>
            <a:pPr lvl="1"/>
            <a:r>
              <a:rPr lang="en-US" dirty="0" smtClean="0"/>
              <a:t>Estimated Enrollment: 5872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99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042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Done during all phases of treatment</a:t>
            </a:r>
          </a:p>
          <a:p>
            <a:pPr lvl="1"/>
            <a:r>
              <a:rPr lang="en-US" dirty="0" smtClean="0"/>
              <a:t>Bone marrow aspirations and Biopsy</a:t>
            </a:r>
          </a:p>
          <a:p>
            <a:r>
              <a:rPr lang="en-US" dirty="0" smtClean="0"/>
              <a:t>Yearly physical exams</a:t>
            </a:r>
          </a:p>
          <a:p>
            <a:r>
              <a:rPr lang="en-US" dirty="0" smtClean="0"/>
              <a:t>Based on treatment type:</a:t>
            </a:r>
          </a:p>
          <a:p>
            <a:pPr lvl="1"/>
            <a:r>
              <a:rPr lang="en-US" dirty="0" smtClean="0"/>
              <a:t>Neurocognitive testing at baseline if cranial radiation was done</a:t>
            </a:r>
          </a:p>
          <a:p>
            <a:pPr lvl="1"/>
            <a:r>
              <a:rPr lang="en-US" dirty="0" smtClean="0"/>
              <a:t>Testing for heart function at baseline then every 3-5 years</a:t>
            </a:r>
          </a:p>
          <a:p>
            <a:pPr lvl="1"/>
            <a:r>
              <a:rPr lang="en-US" dirty="0" smtClean="0"/>
              <a:t>Testing for baseline lung function, then every 3-5years</a:t>
            </a:r>
          </a:p>
          <a:p>
            <a:pPr lvl="1"/>
            <a:r>
              <a:rPr lang="en-US" dirty="0" err="1" smtClean="0"/>
              <a:t>Creatinine</a:t>
            </a:r>
            <a:r>
              <a:rPr lang="en-US" dirty="0" smtClean="0"/>
              <a:t> taken at baseline then every 3-5 years</a:t>
            </a:r>
          </a:p>
          <a:p>
            <a:pPr lvl="1"/>
            <a:r>
              <a:rPr lang="en-US" dirty="0" smtClean="0"/>
              <a:t>Yearly monitoring for evidence of </a:t>
            </a:r>
            <a:r>
              <a:rPr lang="en-US" dirty="0" err="1" smtClean="0"/>
              <a:t>Fanconi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Liver function tests every 1-3 years</a:t>
            </a:r>
          </a:p>
          <a:p>
            <a:r>
              <a:rPr lang="en-US" dirty="0" smtClean="0"/>
              <a:t>Annual CBCs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03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X-ray exposure before birth</a:t>
            </a:r>
          </a:p>
          <a:p>
            <a:r>
              <a:rPr lang="en-US" dirty="0" smtClean="0"/>
              <a:t>Radiation exposure</a:t>
            </a:r>
          </a:p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Genetic conditions</a:t>
            </a:r>
          </a:p>
          <a:p>
            <a:pPr lvl="1"/>
            <a:r>
              <a:rPr lang="en-US" dirty="0" smtClean="0"/>
              <a:t>Down Syndrome</a:t>
            </a:r>
          </a:p>
          <a:p>
            <a:pPr lvl="1"/>
            <a:r>
              <a:rPr lang="en-US" dirty="0" smtClean="0"/>
              <a:t>Neurofibromatosis Type 1 (NF1)</a:t>
            </a:r>
          </a:p>
          <a:p>
            <a:pPr lvl="1"/>
            <a:r>
              <a:rPr lang="en-US" dirty="0" err="1" smtClean="0"/>
              <a:t>Shwachman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Bloom syndrome</a:t>
            </a:r>
          </a:p>
          <a:p>
            <a:pPr lvl="1"/>
            <a:r>
              <a:rPr lang="en-US" dirty="0" smtClean="0"/>
              <a:t>Ataxia-</a:t>
            </a:r>
            <a:r>
              <a:rPr lang="en-US" dirty="0" err="1" smtClean="0"/>
              <a:t>telaniectasia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6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5-year survival rate is over 85%</a:t>
            </a:r>
          </a:p>
          <a:p>
            <a:r>
              <a:rPr lang="en-US" dirty="0" smtClean="0"/>
              <a:t>More than 95% attain remission</a:t>
            </a:r>
          </a:p>
          <a:p>
            <a:r>
              <a:rPr lang="en-US" dirty="0" smtClean="0"/>
              <a:t>Differences seen by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Race</a:t>
            </a:r>
          </a:p>
        </p:txBody>
      </p:sp>
    </p:spTree>
    <p:extLst>
      <p:ext uri="{BB962C8B-B14F-4D97-AF65-F5344CB8AC3E}">
        <p14:creationId xmlns:p14="http://schemas.microsoft.com/office/powerpoint/2010/main" val="308826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>
                <a:hlinkClick r:id="rId2"/>
              </a:rPr>
              <a:t>http://www.cancer.org/cancer/leukemiainchildren/detailedguide/childhood-leukemia-what-is-childhood-</a:t>
            </a:r>
            <a:r>
              <a:rPr lang="en-US" dirty="0" smtClean="0">
                <a:hlinkClick r:id="rId2"/>
              </a:rPr>
              <a:t>leukemia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http://www.cancer.gov/cancertopics/pdq/treatment/childALL/Patient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http://www.vicc.org/ct/protocols.php?cancer-type=Pediatric-</a:t>
            </a:r>
            <a:r>
              <a:rPr lang="en-US" dirty="0" smtClean="0">
                <a:hlinkClick r:id="rId4"/>
              </a:rPr>
              <a:t>Leukemia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http://www.cancer.org/cancer/leukemiainchildren/detailedguide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http://www.cancer.net/cancer-types/leukemia-acute-lymphoblastic-all-childhood/medical-</a:t>
            </a:r>
            <a:r>
              <a:rPr lang="en-US" dirty="0" smtClean="0">
                <a:hlinkClick r:id="rId6"/>
              </a:rPr>
              <a:t>illustrations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http://www.cancer.net/cancer-types/leukemia-acute-lymphoblastic-all-childhood/</a:t>
            </a:r>
            <a:r>
              <a:rPr lang="en-US" dirty="0" smtClean="0">
                <a:hlinkClick r:id="rId7"/>
              </a:rPr>
              <a:t>classification</a:t>
            </a:r>
            <a:endParaRPr lang="en-US" dirty="0" smtClean="0"/>
          </a:p>
          <a:p>
            <a:r>
              <a:rPr lang="en-US" dirty="0">
                <a:hlinkClick r:id="rId8"/>
              </a:rPr>
              <a:t>http://www.webmd.com/cancer/acute-lymphoblastic-</a:t>
            </a:r>
            <a:r>
              <a:rPr lang="en-US" dirty="0" smtClean="0">
                <a:hlinkClick r:id="rId8"/>
              </a:rPr>
              <a:t>leukemia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http://www.stjude.org/</a:t>
            </a:r>
            <a:r>
              <a:rPr lang="en-US" dirty="0" smtClean="0">
                <a:hlinkClick r:id="rId9"/>
              </a:rPr>
              <a:t>all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www.cancercenter.com</a:t>
            </a:r>
            <a:r>
              <a:rPr lang="en-US" dirty="0"/>
              <a:t>/leukemia/types/tab/acute-lymphocytic-leukemia/?source=</a:t>
            </a:r>
            <a:r>
              <a:rPr lang="en-US" dirty="0" err="1"/>
              <a:t>GOOGLPPC&amp;channel</a:t>
            </a:r>
            <a:r>
              <a:rPr lang="en-US" dirty="0"/>
              <a:t>=paid%20search&amp;c=paid%20search:Google:Non%20Brand:Broad:acute+lymphoblastic+leukemia:Broad&amp;OVMTC=</a:t>
            </a:r>
            <a:r>
              <a:rPr lang="en-US" dirty="0" err="1"/>
              <a:t>Broad&amp;site</a:t>
            </a:r>
            <a:r>
              <a:rPr lang="en-US" dirty="0"/>
              <a:t>=&amp;creative=41239722201&amp;OVKEY=acute%20lymphoblastic%20leukemia&amp;url_id=190216663&amp;adpos=1t1&amp;device=</a:t>
            </a:r>
            <a:r>
              <a:rPr lang="en-US" dirty="0" err="1"/>
              <a:t>c&amp;gclid</a:t>
            </a:r>
            <a:r>
              <a:rPr lang="en-US" dirty="0"/>
              <a:t>=CMv-wr-</a:t>
            </a:r>
            <a:r>
              <a:rPr lang="en-US" dirty="0" smtClean="0"/>
              <a:t>RyMACFSgV7AodOBIAxQ</a:t>
            </a:r>
          </a:p>
          <a:p>
            <a:r>
              <a:rPr lang="en-US" dirty="0">
                <a:hlinkClick r:id="rId10"/>
              </a:rPr>
              <a:t>http://www.leukaemia.org.au/blood-cancers/leukaemias/acute-lymphoblastic-leukaemia-</a:t>
            </a:r>
            <a:r>
              <a:rPr lang="en-US" dirty="0" smtClean="0">
                <a:hlinkClick r:id="rId10"/>
              </a:rPr>
              <a:t>all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http://www.vicc.org/ct/protocols.php?cancer-type=Pediatric-</a:t>
            </a:r>
            <a:r>
              <a:rPr lang="en-US" dirty="0" smtClean="0">
                <a:hlinkClick r:id="rId4"/>
              </a:rPr>
              <a:t>Leukemia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http://www.lls.org/diseaseinformation/managingyourcancer/survivorship/childhoodcancersurvivors/followupcare</a:t>
            </a:r>
            <a:r>
              <a:rPr lang="en-US" dirty="0" smtClean="0">
                <a:hlinkClick r:id="rId11"/>
              </a:rPr>
              <a:t>/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www.chop.edu</a:t>
            </a:r>
            <a:r>
              <a:rPr lang="en-US" dirty="0"/>
              <a:t>/service/oncology/cancers-explained/leukemia-diagnosis-and-</a:t>
            </a:r>
            <a:r>
              <a:rPr lang="en-US" dirty="0" err="1"/>
              <a:t>treatment.html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0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040" r="-36040"/>
          <a:stretch>
            <a:fillRect/>
          </a:stretch>
        </p:blipFill>
        <p:spPr>
          <a:xfrm>
            <a:off x="-338088" y="1507680"/>
            <a:ext cx="9187448" cy="5203783"/>
          </a:xfrm>
        </p:spPr>
      </p:pic>
    </p:spTree>
    <p:extLst>
      <p:ext uri="{BB962C8B-B14F-4D97-AF65-F5344CB8AC3E}">
        <p14:creationId xmlns:p14="http://schemas.microsoft.com/office/powerpoint/2010/main" val="42242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Blood Stem Cell Division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672" r="-14672"/>
          <a:stretch>
            <a:fillRect/>
          </a:stretch>
        </p:blipFill>
        <p:spPr>
          <a:xfrm>
            <a:off x="258487" y="1536962"/>
            <a:ext cx="8530091" cy="4924164"/>
          </a:xfrm>
        </p:spPr>
      </p:pic>
    </p:spTree>
    <p:extLst>
      <p:ext uri="{BB962C8B-B14F-4D97-AF65-F5344CB8AC3E}">
        <p14:creationId xmlns:p14="http://schemas.microsoft.com/office/powerpoint/2010/main" val="216394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307" b="-12307"/>
          <a:stretch>
            <a:fillRect/>
          </a:stretch>
        </p:blipFill>
        <p:spPr>
          <a:xfrm>
            <a:off x="269727" y="1466125"/>
            <a:ext cx="8552568" cy="4845678"/>
          </a:xfrm>
        </p:spPr>
      </p:pic>
    </p:spTree>
    <p:extLst>
      <p:ext uri="{BB962C8B-B14F-4D97-AF65-F5344CB8AC3E}">
        <p14:creationId xmlns:p14="http://schemas.microsoft.com/office/powerpoint/2010/main" val="296030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1347228"/>
              </p:ext>
            </p:extLst>
          </p:nvPr>
        </p:nvGraphicFramePr>
        <p:xfrm>
          <a:off x="4766534" y="2072640"/>
          <a:ext cx="3565847" cy="28917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61546"/>
                <a:gridCol w="1804301"/>
              </a:tblGrid>
              <a:tr h="53517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Subtype</a:t>
                      </a:r>
                      <a:endParaRPr lang="en-US" dirty="0"/>
                    </a:p>
                  </a:txBody>
                  <a:tcPr marL="76961" marR="7696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 marL="76961" marR="76961"/>
                </a:tc>
              </a:tr>
              <a:tr h="58915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Early</a:t>
                      </a:r>
                      <a:r>
                        <a:rPr lang="en-US" baseline="0" dirty="0" smtClean="0"/>
                        <a:t> Pre-B cell</a:t>
                      </a:r>
                      <a:endParaRPr lang="en-US" dirty="0"/>
                    </a:p>
                  </a:txBody>
                  <a:tcPr marL="76961" marR="7696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60-65%</a:t>
                      </a:r>
                      <a:endParaRPr lang="en-US" dirty="0"/>
                    </a:p>
                  </a:txBody>
                  <a:tcPr marL="76961" marR="76961"/>
                </a:tc>
              </a:tr>
              <a:tr h="58915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Pre-B Cell</a:t>
                      </a:r>
                      <a:endParaRPr lang="en-US" dirty="0"/>
                    </a:p>
                  </a:txBody>
                  <a:tcPr marL="76961" marR="7696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20-25%</a:t>
                      </a:r>
                      <a:endParaRPr lang="en-US" dirty="0"/>
                    </a:p>
                  </a:txBody>
                  <a:tcPr marL="76961" marR="76961"/>
                </a:tc>
              </a:tr>
              <a:tr h="58915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Mature B Cell</a:t>
                      </a:r>
                      <a:endParaRPr lang="en-US" dirty="0"/>
                    </a:p>
                  </a:txBody>
                  <a:tcPr marL="76961" marR="7696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2-3%</a:t>
                      </a:r>
                      <a:endParaRPr lang="en-US" dirty="0"/>
                    </a:p>
                  </a:txBody>
                  <a:tcPr marL="76961" marR="76961"/>
                </a:tc>
              </a:tr>
              <a:tr h="58915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 Cell</a:t>
                      </a:r>
                      <a:endParaRPr lang="en-US" dirty="0"/>
                    </a:p>
                  </a:txBody>
                  <a:tcPr marL="76961" marR="7696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15-18%</a:t>
                      </a:r>
                      <a:endParaRPr lang="en-US" dirty="0"/>
                    </a:p>
                  </a:txBody>
                  <a:tcPr marL="76961" marR="76961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92162" y="1771650"/>
            <a:ext cx="3566160" cy="4303713"/>
          </a:xfrm>
        </p:spPr>
        <p:txBody>
          <a:bodyPr/>
          <a:lstStyle/>
          <a:p>
            <a:r>
              <a:rPr lang="en-US" dirty="0" smtClean="0"/>
              <a:t>There are two groups of ALL</a:t>
            </a:r>
          </a:p>
          <a:p>
            <a:pPr lvl="1"/>
            <a:r>
              <a:rPr lang="en-US" dirty="0" smtClean="0"/>
              <a:t>B Cell ALL</a:t>
            </a:r>
          </a:p>
          <a:p>
            <a:pPr lvl="2"/>
            <a:r>
              <a:rPr lang="en-US" dirty="0" smtClean="0"/>
              <a:t>85% of ALL patients</a:t>
            </a:r>
          </a:p>
          <a:p>
            <a:pPr lvl="2"/>
            <a:r>
              <a:rPr lang="en-US" dirty="0" smtClean="0"/>
              <a:t>Mature B Cell ALL</a:t>
            </a:r>
          </a:p>
          <a:p>
            <a:pPr lvl="3"/>
            <a:r>
              <a:rPr lang="en-US" dirty="0" err="1" smtClean="0"/>
              <a:t>Burkitt</a:t>
            </a:r>
            <a:r>
              <a:rPr lang="en-US" dirty="0" smtClean="0"/>
              <a:t> Leukemia </a:t>
            </a:r>
          </a:p>
          <a:p>
            <a:pPr lvl="1"/>
            <a:r>
              <a:rPr lang="en-US" dirty="0" smtClean="0"/>
              <a:t>T Cell ALL</a:t>
            </a:r>
          </a:p>
        </p:txBody>
      </p:sp>
    </p:spTree>
    <p:extLst>
      <p:ext uri="{BB962C8B-B14F-4D97-AF65-F5344CB8AC3E}">
        <p14:creationId xmlns:p14="http://schemas.microsoft.com/office/powerpoint/2010/main" val="117428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Fatigue or weakness</a:t>
            </a:r>
          </a:p>
          <a:p>
            <a:r>
              <a:rPr lang="en-US" dirty="0" smtClean="0"/>
              <a:t>Pale Skin</a:t>
            </a:r>
          </a:p>
          <a:p>
            <a:r>
              <a:rPr lang="en-US" dirty="0" smtClean="0"/>
              <a:t>Anemia: Lightheaded, short of breath</a:t>
            </a:r>
          </a:p>
          <a:p>
            <a:r>
              <a:rPr lang="en-US" dirty="0" smtClean="0"/>
              <a:t>Frequent infections</a:t>
            </a:r>
          </a:p>
          <a:p>
            <a:r>
              <a:rPr lang="en-US" dirty="0" smtClean="0"/>
              <a:t>Fevers</a:t>
            </a:r>
          </a:p>
          <a:p>
            <a:r>
              <a:rPr lang="en-US" dirty="0"/>
              <a:t>Easy bleeding or bruising</a:t>
            </a:r>
          </a:p>
          <a:p>
            <a:r>
              <a:rPr lang="en-US" dirty="0"/>
              <a:t>Bone or joint </a:t>
            </a:r>
            <a:r>
              <a:rPr lang="en-US" dirty="0" smtClean="0"/>
              <a:t>pain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Swelling of the abdomen, face or </a:t>
            </a:r>
            <a:r>
              <a:rPr lang="en-US" dirty="0" smtClean="0"/>
              <a:t>arms</a:t>
            </a:r>
          </a:p>
          <a:p>
            <a:r>
              <a:rPr lang="en-US" dirty="0" smtClean="0"/>
              <a:t>Loss </a:t>
            </a:r>
            <a:r>
              <a:rPr lang="en-US" dirty="0"/>
              <a:t>of appetite, weight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Swollen lymph nodes</a:t>
            </a:r>
          </a:p>
          <a:p>
            <a:r>
              <a:rPr lang="en-US" dirty="0" smtClean="0"/>
              <a:t>Coughing or trouble breathing</a:t>
            </a:r>
          </a:p>
          <a:p>
            <a:r>
              <a:rPr lang="en-US" dirty="0" smtClean="0"/>
              <a:t>Headache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Vomiting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6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Exams, Testing, &amp;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Physical exam and history</a:t>
            </a:r>
          </a:p>
          <a:p>
            <a:r>
              <a:rPr lang="en-US" dirty="0" smtClean="0"/>
              <a:t>Complete blood count</a:t>
            </a:r>
          </a:p>
          <a:p>
            <a:r>
              <a:rPr lang="en-US" dirty="0" smtClean="0"/>
              <a:t>Blood chemistry studies</a:t>
            </a:r>
          </a:p>
          <a:p>
            <a:r>
              <a:rPr lang="en-US" dirty="0" smtClean="0"/>
              <a:t>Bone Marrow aspiration and biopsy</a:t>
            </a:r>
          </a:p>
          <a:p>
            <a:pPr lvl="1"/>
            <a:r>
              <a:rPr lang="en-US" dirty="0" smtClean="0"/>
              <a:t>Cytogenetic analysis</a:t>
            </a:r>
          </a:p>
          <a:p>
            <a:pPr lvl="1"/>
            <a:r>
              <a:rPr lang="en-US" dirty="0" err="1" smtClean="0"/>
              <a:t>Immunophenotyping</a:t>
            </a:r>
            <a:endParaRPr lang="en-US" dirty="0" smtClean="0"/>
          </a:p>
          <a:p>
            <a:r>
              <a:rPr lang="en-US" dirty="0" smtClean="0"/>
              <a:t>Lumbar puncture</a:t>
            </a:r>
          </a:p>
          <a:p>
            <a:r>
              <a:rPr lang="en-US" dirty="0" smtClean="0"/>
              <a:t>Chest X-ray</a:t>
            </a:r>
          </a:p>
          <a:p>
            <a:r>
              <a:rPr lang="en-US" dirty="0" smtClean="0"/>
              <a:t>Testicular biopsy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1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Blood 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746" r="-12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5003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3001</TotalTime>
  <Words>1034</Words>
  <Application>Microsoft Macintosh PowerPoint</Application>
  <PresentationFormat>On-screen Show (4:3)</PresentationFormat>
  <Paragraphs>241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Infusion</vt:lpstr>
      <vt:lpstr>Childhood Acute Lymphoblastic Leukemia </vt:lpstr>
      <vt:lpstr>What is it?</vt:lpstr>
      <vt:lpstr>Anatomy of the Bone</vt:lpstr>
      <vt:lpstr>Normal Blood Stem Cell Division </vt:lpstr>
      <vt:lpstr>PowerPoint Presentation</vt:lpstr>
      <vt:lpstr>Types</vt:lpstr>
      <vt:lpstr>Signs and Symptoms</vt:lpstr>
      <vt:lpstr>Exams, Testing, &amp; Diagnosis</vt:lpstr>
      <vt:lpstr>Complete Blood Count</vt:lpstr>
      <vt:lpstr>Bone Marrow Aspiration</vt:lpstr>
      <vt:lpstr>Philadelphia Chromosome</vt:lpstr>
      <vt:lpstr>Lumbar Puncture</vt:lpstr>
      <vt:lpstr>Staging and Classification</vt:lpstr>
      <vt:lpstr>NCI Risk Groups</vt:lpstr>
      <vt:lpstr>Risk Groups: Other Factors</vt:lpstr>
      <vt:lpstr>COG Risk Groups: B Cell</vt:lpstr>
      <vt:lpstr>COG Risk Group: T Cell</vt:lpstr>
      <vt:lpstr>Treatment</vt:lpstr>
      <vt:lpstr>Treatment Types</vt:lpstr>
      <vt:lpstr>Treatments</vt:lpstr>
      <vt:lpstr>Vanderbilt Clinical Trials</vt:lpstr>
      <vt:lpstr>Follow ups</vt:lpstr>
      <vt:lpstr>Risk Factors</vt:lpstr>
      <vt:lpstr>Survival Rates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Acute Lymphoblastic Leukemia </dc:title>
  <dc:creator>Kelsey Shaffer</dc:creator>
  <cp:lastModifiedBy>Kiley Wease</cp:lastModifiedBy>
  <cp:revision>66</cp:revision>
  <dcterms:created xsi:type="dcterms:W3CDTF">2014-08-29T15:02:09Z</dcterms:created>
  <dcterms:modified xsi:type="dcterms:W3CDTF">2015-01-28T15:59:08Z</dcterms:modified>
</cp:coreProperties>
</file>