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6" r:id="rId11"/>
    <p:sldId id="265"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4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kumimoji="0" lang="en-US"/>
          </a:p>
        </p:txBody>
      </p:sp>
      <p:sp>
        <p:nvSpPr>
          <p:cNvPr id="3" name="Vertical Text Placeholder 2"/>
          <p:cNvSpPr>
            <a:spLocks noGrp="1"/>
          </p:cNvSpPr>
          <p:nvPr>
            <p:ph type="body" orient="vert" idx="1"/>
          </p:nvPr>
        </p:nvSpPr>
        <p:spPr/>
        <p:txBody>
          <a:bodyPr vert="eaVer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endParaRPr kumimoji="0" lang="en-US"/>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endParaRPr kumimoji="0" lang="en-US"/>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endParaRPr kumimoji="0" lang="en-US"/>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endParaRPr kumimoji="0" lang="en-US"/>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1/28/15</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1/28/15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 Id="rId3" Type="http://schemas.openxmlformats.org/officeDocument/2006/relationships/image" Target="../media/image1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genome.gov/27534095" TargetMode="External"/><Relationship Id="rId4" Type="http://schemas.openxmlformats.org/officeDocument/2006/relationships/hyperlink" Target="http://ghr.nlm.nih.gov/gene/LMNA" TargetMode="External"/><Relationship Id="rId5" Type="http://schemas.openxmlformats.org/officeDocument/2006/relationships/hyperlink" Target="http://www.progeriaresearch.org/first-ever-progeria-treatment.html" TargetMode="External"/><Relationship Id="rId6" Type="http://schemas.openxmlformats.org/officeDocument/2006/relationships/hyperlink" Target="http://report.nih.gov/nihfactsheets/viewfactsheet.aspx?csid=59" TargetMode="External"/><Relationship Id="rId7" Type="http://schemas.openxmlformats.org/officeDocument/2006/relationships/hyperlink" Target="http://www.ncbi.nlm.nih.gov/pubmed/11842430" TargetMode="External"/><Relationship Id="rId8" Type="http://schemas.openxmlformats.org/officeDocument/2006/relationships/hyperlink" Target="http://www.pnas.org/content/109/41/16666.full" TargetMode="External"/><Relationship Id="rId9" Type="http://schemas.openxmlformats.org/officeDocument/2006/relationships/hyperlink" Target="http://ghr.nlm.nih.gov/condition/hutchinson-gilford-progeria-syndrome" TargetMode="External"/><Relationship Id="rId10" Type="http://schemas.openxmlformats.org/officeDocument/2006/relationships/hyperlink" Target="http://www.genome.gov/11007255" TargetMode="External"/><Relationship Id="rId1" Type="http://schemas.openxmlformats.org/officeDocument/2006/relationships/slideLayout" Target="../slideLayouts/slideLayout2.xml"/><Relationship Id="rId2" Type="http://schemas.openxmlformats.org/officeDocument/2006/relationships/hyperlink" Target="http://www.nih.gov/news/health/jun2011/nhgri-13.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By: </a:t>
            </a:r>
            <a:r>
              <a:rPr lang="en-US" dirty="0" err="1" smtClean="0"/>
              <a:t>A.Campbell</a:t>
            </a:r>
            <a:endParaRPr lang="en-US" dirty="0" smtClean="0"/>
          </a:p>
          <a:p>
            <a:r>
              <a:rPr lang="en-US" dirty="0" smtClean="0"/>
              <a:t>11.14.13</a:t>
            </a:r>
            <a:endParaRPr lang="en-US" dirty="0"/>
          </a:p>
        </p:txBody>
      </p:sp>
      <p:sp>
        <p:nvSpPr>
          <p:cNvPr id="3" name="Title 2"/>
          <p:cNvSpPr>
            <a:spLocks noGrp="1"/>
          </p:cNvSpPr>
          <p:nvPr>
            <p:ph type="ctrTitle"/>
          </p:nvPr>
        </p:nvSpPr>
        <p:spPr/>
        <p:txBody>
          <a:bodyPr/>
          <a:lstStyle/>
          <a:p>
            <a:r>
              <a:rPr lang="en-US" sz="5400" dirty="0" smtClean="0">
                <a:solidFill>
                  <a:schemeClr val="bg1"/>
                </a:solidFill>
              </a:rPr>
              <a:t>Progeria</a:t>
            </a:r>
            <a:r>
              <a:rPr lang="en-US" sz="5400" dirty="0" smtClean="0"/>
              <a:t> </a:t>
            </a:r>
            <a:br>
              <a:rPr lang="en-US" sz="5400" dirty="0" smtClean="0"/>
            </a:br>
            <a:r>
              <a:rPr lang="en-US" sz="5400" dirty="0" smtClean="0"/>
              <a:t/>
            </a:r>
            <a:br>
              <a:rPr lang="en-US" sz="5400" dirty="0" smtClean="0"/>
            </a:br>
            <a:r>
              <a:rPr lang="en-US" sz="4400" dirty="0" smtClean="0"/>
              <a:t>The disease of accelerated aging</a:t>
            </a:r>
            <a:endParaRPr lang="en-US" sz="4400" dirty="0"/>
          </a:p>
        </p:txBody>
      </p:sp>
    </p:spTree>
    <p:extLst>
      <p:ext uri="{BB962C8B-B14F-4D97-AF65-F5344CB8AC3E}">
        <p14:creationId xmlns:p14="http://schemas.microsoft.com/office/powerpoint/2010/main" val="1653610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490" y="2271364"/>
            <a:ext cx="7924800" cy="1371600"/>
          </a:xfrm>
        </p:spPr>
        <p:txBody>
          <a:bodyPr/>
          <a:lstStyle/>
          <a:p>
            <a:r>
              <a:rPr lang="en-US" dirty="0" smtClean="0"/>
              <a:t>GENETICS: LMNA Gene</a:t>
            </a:r>
            <a:endParaRPr lang="en-US" dirty="0"/>
          </a:p>
        </p:txBody>
      </p:sp>
    </p:spTree>
    <p:extLst>
      <p:ext uri="{BB962C8B-B14F-4D97-AF65-F5344CB8AC3E}">
        <p14:creationId xmlns:p14="http://schemas.microsoft.com/office/powerpoint/2010/main" val="299072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r>
              <a:rPr lang="en-US" dirty="0" smtClean="0"/>
              <a:t>Linked to progeria in 2003</a:t>
            </a:r>
          </a:p>
          <a:p>
            <a:endParaRPr lang="en-US" dirty="0"/>
          </a:p>
          <a:p>
            <a:endParaRPr lang="en-US" dirty="0" smtClean="0"/>
          </a:p>
          <a:p>
            <a:pPr marL="0" indent="0">
              <a:buNone/>
            </a:pPr>
            <a:endParaRPr lang="en-US" dirty="0" smtClean="0"/>
          </a:p>
          <a:p>
            <a:r>
              <a:rPr lang="en-US" dirty="0" smtClean="0"/>
              <a:t>Discovered by NHGRI team led by Francis Collins</a:t>
            </a:r>
          </a:p>
          <a:p>
            <a:endParaRPr lang="en-US" dirty="0"/>
          </a:p>
          <a:p>
            <a:endParaRPr lang="en-US" dirty="0"/>
          </a:p>
        </p:txBody>
      </p:sp>
      <p:sp>
        <p:nvSpPr>
          <p:cNvPr id="3" name="Title 2"/>
          <p:cNvSpPr>
            <a:spLocks noGrp="1"/>
          </p:cNvSpPr>
          <p:nvPr>
            <p:ph type="title"/>
          </p:nvPr>
        </p:nvSpPr>
        <p:spPr/>
        <p:txBody>
          <a:bodyPr/>
          <a:lstStyle/>
          <a:p>
            <a:r>
              <a:rPr lang="en-US" dirty="0" smtClean="0"/>
              <a:t>LMNA Gene</a:t>
            </a:r>
            <a:endParaRPr lang="en-US" dirty="0"/>
          </a:p>
        </p:txBody>
      </p:sp>
      <p:pic>
        <p:nvPicPr>
          <p:cNvPr id="4" name="Picture 3" descr="HGPS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6350" y="152400"/>
            <a:ext cx="3690450" cy="3690450"/>
          </a:xfrm>
          <a:prstGeom prst="rect">
            <a:avLst/>
          </a:prstGeom>
        </p:spPr>
      </p:pic>
    </p:spTree>
    <p:extLst>
      <p:ext uri="{BB962C8B-B14F-4D97-AF65-F5344CB8AC3E}">
        <p14:creationId xmlns:p14="http://schemas.microsoft.com/office/powerpoint/2010/main" val="201230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r>
              <a:rPr lang="en-US" dirty="0" smtClean="0"/>
              <a:t>Produces </a:t>
            </a:r>
            <a:r>
              <a:rPr lang="en-US" dirty="0" err="1" smtClean="0"/>
              <a:t>Lamin</a:t>
            </a:r>
            <a:r>
              <a:rPr lang="en-US" dirty="0" smtClean="0"/>
              <a:t> A/C</a:t>
            </a:r>
          </a:p>
          <a:p>
            <a:pPr marL="0" indent="0">
              <a:buNone/>
            </a:pPr>
            <a:endParaRPr lang="en-US" dirty="0"/>
          </a:p>
          <a:p>
            <a:r>
              <a:rPr lang="en-US" dirty="0" err="1" smtClean="0"/>
              <a:t>Lamin</a:t>
            </a:r>
            <a:r>
              <a:rPr lang="en-US" dirty="0" smtClean="0"/>
              <a:t> A is a nuclear membrane protein </a:t>
            </a:r>
          </a:p>
          <a:p>
            <a:pPr marL="0" indent="0">
              <a:buNone/>
            </a:pPr>
            <a:endParaRPr lang="en-US" dirty="0"/>
          </a:p>
          <a:p>
            <a:r>
              <a:rPr lang="en-US" dirty="0" smtClean="0"/>
              <a:t>Maintains structural integrity of nucleus </a:t>
            </a:r>
          </a:p>
          <a:p>
            <a:endParaRPr lang="en-US" dirty="0"/>
          </a:p>
          <a:p>
            <a:r>
              <a:rPr lang="en-US" dirty="0" smtClean="0"/>
              <a:t>Located 1q22</a:t>
            </a:r>
            <a:endParaRPr lang="en-US" dirty="0"/>
          </a:p>
        </p:txBody>
      </p:sp>
      <p:sp>
        <p:nvSpPr>
          <p:cNvPr id="3" name="Title 2"/>
          <p:cNvSpPr>
            <a:spLocks noGrp="1"/>
          </p:cNvSpPr>
          <p:nvPr>
            <p:ph type="title"/>
          </p:nvPr>
        </p:nvSpPr>
        <p:spPr/>
        <p:txBody>
          <a:bodyPr/>
          <a:lstStyle/>
          <a:p>
            <a:r>
              <a:rPr lang="en-US" dirty="0" smtClean="0"/>
              <a:t>LMNA Gene</a:t>
            </a:r>
            <a:endParaRPr lang="en-US" dirty="0"/>
          </a:p>
        </p:txBody>
      </p:sp>
      <p:pic>
        <p:nvPicPr>
          <p:cNvPr id="5" name="Picture 4" descr="HGPS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6349" y="703594"/>
            <a:ext cx="4790451" cy="1336012"/>
          </a:xfrm>
          <a:prstGeom prst="rect">
            <a:avLst/>
          </a:prstGeom>
        </p:spPr>
      </p:pic>
    </p:spTree>
    <p:extLst>
      <p:ext uri="{BB962C8B-B14F-4D97-AF65-F5344CB8AC3E}">
        <p14:creationId xmlns:p14="http://schemas.microsoft.com/office/powerpoint/2010/main" val="7449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Single point mutation </a:t>
            </a:r>
          </a:p>
          <a:p>
            <a:endParaRPr lang="en-US" dirty="0" smtClean="0"/>
          </a:p>
          <a:p>
            <a:endParaRPr lang="en-US" dirty="0"/>
          </a:p>
          <a:p>
            <a:r>
              <a:rPr lang="en-US" dirty="0" smtClean="0"/>
              <a:t>C1824T</a:t>
            </a:r>
          </a:p>
          <a:p>
            <a:endParaRPr lang="en-US" dirty="0" smtClean="0"/>
          </a:p>
          <a:p>
            <a:endParaRPr lang="en-US" dirty="0"/>
          </a:p>
          <a:p>
            <a:r>
              <a:rPr lang="en-US" dirty="0" smtClean="0"/>
              <a:t>Truncates </a:t>
            </a:r>
            <a:r>
              <a:rPr lang="en-US" dirty="0" err="1" smtClean="0"/>
              <a:t>Lamin</a:t>
            </a:r>
            <a:r>
              <a:rPr lang="en-US" dirty="0" smtClean="0"/>
              <a:t> A = </a:t>
            </a:r>
            <a:r>
              <a:rPr lang="en-US" dirty="0" err="1" smtClean="0"/>
              <a:t>progerin</a:t>
            </a:r>
            <a:r>
              <a:rPr lang="en-US" dirty="0" smtClean="0"/>
              <a:t> </a:t>
            </a:r>
          </a:p>
          <a:p>
            <a:endParaRPr lang="en-US" dirty="0"/>
          </a:p>
          <a:p>
            <a:endParaRPr lang="en-US" dirty="0"/>
          </a:p>
        </p:txBody>
      </p:sp>
      <p:sp>
        <p:nvSpPr>
          <p:cNvPr id="3" name="Title 2"/>
          <p:cNvSpPr>
            <a:spLocks noGrp="1"/>
          </p:cNvSpPr>
          <p:nvPr>
            <p:ph type="title"/>
          </p:nvPr>
        </p:nvSpPr>
        <p:spPr/>
        <p:txBody>
          <a:bodyPr/>
          <a:lstStyle/>
          <a:p>
            <a:r>
              <a:rPr lang="en-US" dirty="0" smtClean="0"/>
              <a:t>Mutated LMNA Gene</a:t>
            </a:r>
            <a:endParaRPr lang="en-US" dirty="0"/>
          </a:p>
        </p:txBody>
      </p:sp>
    </p:spTree>
    <p:extLst>
      <p:ext uri="{BB962C8B-B14F-4D97-AF65-F5344CB8AC3E}">
        <p14:creationId xmlns:p14="http://schemas.microsoft.com/office/powerpoint/2010/main" val="3299355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err="1" smtClean="0"/>
              <a:t>Lamin</a:t>
            </a:r>
            <a:r>
              <a:rPr lang="en-US" dirty="0" smtClean="0"/>
              <a:t> A requires </a:t>
            </a:r>
            <a:r>
              <a:rPr lang="en-US" dirty="0" err="1" smtClean="0"/>
              <a:t>posttranslation</a:t>
            </a:r>
            <a:r>
              <a:rPr lang="en-US" dirty="0" smtClean="0"/>
              <a:t> modification </a:t>
            </a:r>
            <a:r>
              <a:rPr lang="en-US" dirty="0" smtClean="0">
                <a:sym typeface="Wingdings"/>
              </a:rPr>
              <a:t> </a:t>
            </a:r>
            <a:r>
              <a:rPr lang="en-US" dirty="0" err="1" smtClean="0">
                <a:sym typeface="Wingdings"/>
              </a:rPr>
              <a:t>Farnesyl</a:t>
            </a:r>
            <a:r>
              <a:rPr lang="en-US" dirty="0" smtClean="0">
                <a:sym typeface="Wingdings"/>
              </a:rPr>
              <a:t> group is removed </a:t>
            </a:r>
          </a:p>
          <a:p>
            <a:endParaRPr lang="en-US" dirty="0">
              <a:sym typeface="Wingdings"/>
            </a:endParaRPr>
          </a:p>
          <a:p>
            <a:endParaRPr lang="en-US" dirty="0" smtClean="0">
              <a:sym typeface="Wingdings"/>
            </a:endParaRPr>
          </a:p>
          <a:p>
            <a:r>
              <a:rPr lang="en-US" dirty="0" err="1" smtClean="0">
                <a:sym typeface="Wingdings"/>
              </a:rPr>
              <a:t>Progerin</a:t>
            </a:r>
            <a:r>
              <a:rPr lang="en-US" dirty="0" smtClean="0">
                <a:sym typeface="Wingdings"/>
              </a:rPr>
              <a:t> lacks the cleavage site needed to removed the </a:t>
            </a:r>
            <a:r>
              <a:rPr lang="en-US" dirty="0" err="1" smtClean="0">
                <a:sym typeface="Wingdings"/>
              </a:rPr>
              <a:t>Farnesyl</a:t>
            </a:r>
            <a:r>
              <a:rPr lang="en-US" dirty="0" smtClean="0">
                <a:sym typeface="Wingdings"/>
              </a:rPr>
              <a:t> group</a:t>
            </a:r>
            <a:endParaRPr lang="en-US" dirty="0" smtClean="0"/>
          </a:p>
        </p:txBody>
      </p:sp>
      <p:sp>
        <p:nvSpPr>
          <p:cNvPr id="3" name="Title 2"/>
          <p:cNvSpPr>
            <a:spLocks noGrp="1"/>
          </p:cNvSpPr>
          <p:nvPr>
            <p:ph type="title"/>
          </p:nvPr>
        </p:nvSpPr>
        <p:spPr/>
        <p:txBody>
          <a:bodyPr/>
          <a:lstStyle/>
          <a:p>
            <a:r>
              <a:rPr lang="en-US" dirty="0" err="1" smtClean="0"/>
              <a:t>Progerin</a:t>
            </a:r>
            <a:endParaRPr lang="en-US" dirty="0"/>
          </a:p>
        </p:txBody>
      </p:sp>
    </p:spTree>
    <p:extLst>
      <p:ext uri="{BB962C8B-B14F-4D97-AF65-F5344CB8AC3E}">
        <p14:creationId xmlns:p14="http://schemas.microsoft.com/office/powerpoint/2010/main" val="4178781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err="1" smtClean="0"/>
              <a:t>Farnesylation</a:t>
            </a:r>
            <a:r>
              <a:rPr lang="en-US" dirty="0" smtClean="0"/>
              <a:t>: facilitates membrane association</a:t>
            </a:r>
          </a:p>
          <a:p>
            <a:endParaRPr lang="en-US" dirty="0"/>
          </a:p>
          <a:p>
            <a:endParaRPr lang="en-US" dirty="0" smtClean="0"/>
          </a:p>
          <a:p>
            <a:r>
              <a:rPr lang="en-US" dirty="0" smtClean="0"/>
              <a:t>What does this mean for </a:t>
            </a:r>
            <a:r>
              <a:rPr lang="en-US" dirty="0" err="1" smtClean="0"/>
              <a:t>progerin</a:t>
            </a:r>
            <a:r>
              <a:rPr lang="en-US" dirty="0" smtClean="0"/>
              <a:t>?? </a:t>
            </a:r>
          </a:p>
          <a:p>
            <a:endParaRPr lang="en-US" dirty="0"/>
          </a:p>
          <a:p>
            <a:r>
              <a:rPr lang="en-US" dirty="0" smtClean="0"/>
              <a:t>What does this mean for the nucleus??</a:t>
            </a:r>
          </a:p>
          <a:p>
            <a:endParaRPr lang="en-US" dirty="0"/>
          </a:p>
          <a:p>
            <a:r>
              <a:rPr lang="en-US" dirty="0" smtClean="0"/>
              <a:t>Collins’ Lab study: supports theory</a:t>
            </a:r>
            <a:endParaRPr lang="en-US" dirty="0"/>
          </a:p>
        </p:txBody>
      </p:sp>
      <p:sp>
        <p:nvSpPr>
          <p:cNvPr id="3" name="Title 2"/>
          <p:cNvSpPr>
            <a:spLocks noGrp="1"/>
          </p:cNvSpPr>
          <p:nvPr>
            <p:ph type="title"/>
          </p:nvPr>
        </p:nvSpPr>
        <p:spPr/>
        <p:txBody>
          <a:bodyPr/>
          <a:lstStyle/>
          <a:p>
            <a:r>
              <a:rPr lang="en-US" dirty="0" err="1" smtClean="0"/>
              <a:t>Progerin</a:t>
            </a:r>
            <a:r>
              <a:rPr lang="en-US" dirty="0" smtClean="0"/>
              <a:t>	</a:t>
            </a:r>
            <a:endParaRPr lang="en-US" dirty="0"/>
          </a:p>
        </p:txBody>
      </p:sp>
      <p:pic>
        <p:nvPicPr>
          <p:cNvPr id="4" name="Picture 3" descr="HGPS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3978" y="502653"/>
            <a:ext cx="2468880" cy="1219200"/>
          </a:xfrm>
          <a:prstGeom prst="rect">
            <a:avLst/>
          </a:prstGeom>
        </p:spPr>
      </p:pic>
      <p:pic>
        <p:nvPicPr>
          <p:cNvPr id="5" name="Picture 4" descr="HGPS5.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2904" y="3345566"/>
            <a:ext cx="1528183" cy="1528183"/>
          </a:xfrm>
          <a:prstGeom prst="rect">
            <a:avLst/>
          </a:prstGeom>
        </p:spPr>
      </p:pic>
    </p:spTree>
    <p:extLst>
      <p:ext uri="{BB962C8B-B14F-4D97-AF65-F5344CB8AC3E}">
        <p14:creationId xmlns:p14="http://schemas.microsoft.com/office/powerpoint/2010/main" val="3313778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69282"/>
            <a:ext cx="7924800" cy="4207518"/>
          </a:xfrm>
        </p:spPr>
        <p:txBody>
          <a:bodyPr/>
          <a:lstStyle/>
          <a:p>
            <a:r>
              <a:rPr lang="en-US" dirty="0" smtClean="0"/>
              <a:t>Current Research</a:t>
            </a:r>
            <a:endParaRPr lang="en-US" dirty="0"/>
          </a:p>
        </p:txBody>
      </p:sp>
      <p:sp>
        <p:nvSpPr>
          <p:cNvPr id="5" name="TextBox 4"/>
          <p:cNvSpPr txBox="1"/>
          <p:nvPr/>
        </p:nvSpPr>
        <p:spPr>
          <a:xfrm>
            <a:off x="1201464" y="1098310"/>
            <a:ext cx="7002819" cy="1477328"/>
          </a:xfrm>
          <a:prstGeom prst="rect">
            <a:avLst/>
          </a:prstGeom>
          <a:noFill/>
        </p:spPr>
        <p:txBody>
          <a:bodyPr wrap="square" rtlCol="0">
            <a:spAutoFit/>
          </a:bodyPr>
          <a:lstStyle/>
          <a:p>
            <a:r>
              <a:rPr lang="en-US" dirty="0"/>
              <a:t>"Connecting this rare disease and normal aging is bearing fruit in an important way...valuable biological insights are gained by studying rare disorders such as Progeria. Our sense from the start was that Progeria had a lot to teach us about the normal aging process."</a:t>
            </a:r>
          </a:p>
          <a:p>
            <a:r>
              <a:rPr lang="en-US" dirty="0"/>
              <a:t>- Dr. Francis Collins, Director of the National Institutes of Health</a:t>
            </a:r>
          </a:p>
        </p:txBody>
      </p:sp>
    </p:spTree>
    <p:extLst>
      <p:ext uri="{BB962C8B-B14F-4D97-AF65-F5344CB8AC3E}">
        <p14:creationId xmlns:p14="http://schemas.microsoft.com/office/powerpoint/2010/main" val="1300177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NHGRI linked telomere length to </a:t>
            </a:r>
            <a:r>
              <a:rPr lang="en-US" dirty="0" err="1" smtClean="0"/>
              <a:t>progerin</a:t>
            </a:r>
            <a:r>
              <a:rPr lang="en-US" dirty="0" smtClean="0"/>
              <a:t> production</a:t>
            </a:r>
          </a:p>
          <a:p>
            <a:endParaRPr lang="en-US" dirty="0"/>
          </a:p>
          <a:p>
            <a:endParaRPr lang="en-US" dirty="0" smtClean="0"/>
          </a:p>
          <a:p>
            <a:r>
              <a:rPr lang="en-US" dirty="0" smtClean="0"/>
              <a:t>Cells w/ high telomerase levels had little </a:t>
            </a:r>
            <a:r>
              <a:rPr lang="en-US" dirty="0" err="1" smtClean="0"/>
              <a:t>progerin</a:t>
            </a:r>
            <a:r>
              <a:rPr lang="en-US" dirty="0" smtClean="0"/>
              <a:t> production </a:t>
            </a:r>
          </a:p>
          <a:p>
            <a:endParaRPr lang="en-US" dirty="0"/>
          </a:p>
          <a:p>
            <a:r>
              <a:rPr lang="en-US" dirty="0" smtClean="0"/>
              <a:t>Studied normal cells- ages 10-92YO</a:t>
            </a:r>
            <a:endParaRPr lang="en-US" dirty="0"/>
          </a:p>
        </p:txBody>
      </p:sp>
      <p:sp>
        <p:nvSpPr>
          <p:cNvPr id="3" name="Title 2"/>
          <p:cNvSpPr>
            <a:spLocks noGrp="1"/>
          </p:cNvSpPr>
          <p:nvPr>
            <p:ph type="title"/>
          </p:nvPr>
        </p:nvSpPr>
        <p:spPr/>
        <p:txBody>
          <a:bodyPr/>
          <a:lstStyle/>
          <a:p>
            <a:r>
              <a:rPr lang="en-US" dirty="0" smtClean="0"/>
              <a:t>Role of </a:t>
            </a:r>
            <a:r>
              <a:rPr lang="en-US" dirty="0" err="1" smtClean="0"/>
              <a:t>progerin</a:t>
            </a:r>
            <a:r>
              <a:rPr lang="en-US" dirty="0" smtClean="0"/>
              <a:t> in normal aging</a:t>
            </a:r>
            <a:endParaRPr lang="en-US" dirty="0"/>
          </a:p>
        </p:txBody>
      </p:sp>
    </p:spTree>
    <p:extLst>
      <p:ext uri="{BB962C8B-B14F-4D97-AF65-F5344CB8AC3E}">
        <p14:creationId xmlns:p14="http://schemas.microsoft.com/office/powerpoint/2010/main" val="3058672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FTIs</a:t>
            </a:r>
          </a:p>
          <a:p>
            <a:endParaRPr lang="en-US" dirty="0"/>
          </a:p>
          <a:p>
            <a:endParaRPr lang="en-US" dirty="0" smtClean="0"/>
          </a:p>
          <a:p>
            <a:r>
              <a:rPr lang="en-US" dirty="0" smtClean="0"/>
              <a:t>Show reversal of HGPS symptoms </a:t>
            </a:r>
            <a:endParaRPr lang="en-US" dirty="0"/>
          </a:p>
        </p:txBody>
      </p:sp>
      <p:sp>
        <p:nvSpPr>
          <p:cNvPr id="3" name="Title 2"/>
          <p:cNvSpPr>
            <a:spLocks noGrp="1"/>
          </p:cNvSpPr>
          <p:nvPr>
            <p:ph type="title"/>
          </p:nvPr>
        </p:nvSpPr>
        <p:spPr/>
        <p:txBody>
          <a:bodyPr/>
          <a:lstStyle/>
          <a:p>
            <a:r>
              <a:rPr lang="en-US" dirty="0" smtClean="0"/>
              <a:t>Breakthrough Treatment	</a:t>
            </a:r>
            <a:endParaRPr lang="en-US" dirty="0"/>
          </a:p>
        </p:txBody>
      </p:sp>
    </p:spTree>
    <p:extLst>
      <p:ext uri="{BB962C8B-B14F-4D97-AF65-F5344CB8AC3E}">
        <p14:creationId xmlns:p14="http://schemas.microsoft.com/office/powerpoint/2010/main" val="2681123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Lonafarnib</a:t>
            </a:r>
            <a:r>
              <a:rPr lang="en-US" dirty="0" smtClean="0"/>
              <a:t>- FTI</a:t>
            </a:r>
          </a:p>
          <a:p>
            <a:endParaRPr lang="en-US" dirty="0"/>
          </a:p>
          <a:p>
            <a:endParaRPr lang="en-US" dirty="0" smtClean="0"/>
          </a:p>
          <a:p>
            <a:r>
              <a:rPr lang="en-US" dirty="0" smtClean="0"/>
              <a:t>Weight gain- increased bone density + lean body mass</a:t>
            </a:r>
          </a:p>
          <a:p>
            <a:endParaRPr lang="en-US" dirty="0"/>
          </a:p>
          <a:p>
            <a:r>
              <a:rPr lang="en-US" dirty="0" smtClean="0"/>
              <a:t>Aortic stiffness decreased</a:t>
            </a:r>
            <a:endParaRPr lang="en-US" dirty="0"/>
          </a:p>
        </p:txBody>
      </p:sp>
      <p:sp>
        <p:nvSpPr>
          <p:cNvPr id="3" name="Title 2"/>
          <p:cNvSpPr>
            <a:spLocks noGrp="1"/>
          </p:cNvSpPr>
          <p:nvPr>
            <p:ph type="title"/>
          </p:nvPr>
        </p:nvSpPr>
        <p:spPr/>
        <p:txBody>
          <a:bodyPr/>
          <a:lstStyle/>
          <a:p>
            <a:r>
              <a:rPr lang="en-US" dirty="0" smtClean="0"/>
              <a:t>Have we found a cure?	</a:t>
            </a:r>
            <a:endParaRPr lang="en-US" dirty="0"/>
          </a:p>
        </p:txBody>
      </p:sp>
    </p:spTree>
    <p:extLst>
      <p:ext uri="{BB962C8B-B14F-4D97-AF65-F5344CB8AC3E}">
        <p14:creationId xmlns:p14="http://schemas.microsoft.com/office/powerpoint/2010/main" val="1050828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genetic disorder that results in premature aging</a:t>
            </a:r>
          </a:p>
          <a:p>
            <a:endParaRPr lang="en-US" dirty="0"/>
          </a:p>
          <a:p>
            <a:endParaRPr lang="en-US" dirty="0" smtClean="0"/>
          </a:p>
          <a:p>
            <a:r>
              <a:rPr lang="en-US" dirty="0" smtClean="0"/>
              <a:t>Hutchinson-Gilford </a:t>
            </a:r>
            <a:r>
              <a:rPr lang="en-US" dirty="0"/>
              <a:t>p</a:t>
            </a:r>
            <a:r>
              <a:rPr lang="en-US" dirty="0" smtClean="0"/>
              <a:t>rogeria syndrome (HGPS)</a:t>
            </a:r>
          </a:p>
          <a:p>
            <a:endParaRPr lang="en-US" dirty="0"/>
          </a:p>
          <a:p>
            <a:endParaRPr lang="en-US" dirty="0" smtClean="0"/>
          </a:p>
          <a:p>
            <a:r>
              <a:rPr lang="en-US" dirty="0" smtClean="0"/>
              <a:t>Werner Syndrome </a:t>
            </a:r>
            <a:endParaRPr lang="en-US" dirty="0"/>
          </a:p>
        </p:txBody>
      </p:sp>
      <p:sp>
        <p:nvSpPr>
          <p:cNvPr id="3" name="Title 2"/>
          <p:cNvSpPr>
            <a:spLocks noGrp="1"/>
          </p:cNvSpPr>
          <p:nvPr>
            <p:ph type="title"/>
          </p:nvPr>
        </p:nvSpPr>
        <p:spPr/>
        <p:txBody>
          <a:bodyPr/>
          <a:lstStyle/>
          <a:p>
            <a:r>
              <a:rPr lang="en-US" dirty="0" smtClean="0"/>
              <a:t>Definition:</a:t>
            </a:r>
            <a:endParaRPr lang="en-US" dirty="0"/>
          </a:p>
        </p:txBody>
      </p:sp>
    </p:spTree>
    <p:extLst>
      <p:ext uri="{BB962C8B-B14F-4D97-AF65-F5344CB8AC3E}">
        <p14:creationId xmlns:p14="http://schemas.microsoft.com/office/powerpoint/2010/main" val="2421352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a:hlinkClick r:id="rId2"/>
              </a:rPr>
              <a:t>http://www.nih.gov/news/health/jun2011/nhgri-13.</a:t>
            </a:r>
            <a:r>
              <a:rPr lang="en-US" sz="2000" dirty="0" smtClean="0">
                <a:hlinkClick r:id="rId2"/>
              </a:rPr>
              <a:t>htm</a:t>
            </a:r>
            <a:endParaRPr lang="en-US" sz="2000" dirty="0" smtClean="0">
              <a:hlinkClick r:id="rId3"/>
            </a:endParaRPr>
          </a:p>
          <a:p>
            <a:r>
              <a:rPr lang="en-US" sz="2000" dirty="0" smtClean="0">
                <a:hlinkClick r:id="rId3"/>
              </a:rPr>
              <a:t>http</a:t>
            </a:r>
            <a:r>
              <a:rPr lang="en-US" sz="2000" dirty="0">
                <a:hlinkClick r:id="rId3"/>
              </a:rPr>
              <a:t>://www.genome.gov/</a:t>
            </a:r>
            <a:r>
              <a:rPr lang="en-US" sz="2000" dirty="0" smtClean="0">
                <a:hlinkClick r:id="rId3"/>
              </a:rPr>
              <a:t>27534095</a:t>
            </a:r>
            <a:endParaRPr lang="en-US" sz="2000" dirty="0" smtClean="0">
              <a:hlinkClick r:id="rId4"/>
            </a:endParaRPr>
          </a:p>
          <a:p>
            <a:r>
              <a:rPr lang="en-US" sz="2000" dirty="0" smtClean="0">
                <a:hlinkClick r:id="rId4"/>
              </a:rPr>
              <a:t>http</a:t>
            </a:r>
            <a:r>
              <a:rPr lang="en-US" sz="2000" dirty="0">
                <a:hlinkClick r:id="rId4"/>
              </a:rPr>
              <a:t>://ghr.nlm.nih.gov/gene/</a:t>
            </a:r>
            <a:r>
              <a:rPr lang="en-US" sz="2000" dirty="0" smtClean="0">
                <a:hlinkClick r:id="rId4"/>
              </a:rPr>
              <a:t>LMNA</a:t>
            </a:r>
            <a:endParaRPr lang="en-US" sz="2000" dirty="0" smtClean="0">
              <a:hlinkClick r:id="rId5"/>
            </a:endParaRPr>
          </a:p>
          <a:p>
            <a:r>
              <a:rPr lang="en-US" sz="2000" dirty="0" smtClean="0">
                <a:hlinkClick r:id="rId5"/>
              </a:rPr>
              <a:t>http</a:t>
            </a:r>
            <a:r>
              <a:rPr lang="en-US" sz="2000" dirty="0">
                <a:hlinkClick r:id="rId5"/>
              </a:rPr>
              <a:t>://www.progeriaresearch.org/first-ever-progeria-treatment.</a:t>
            </a:r>
            <a:r>
              <a:rPr lang="en-US" sz="2000" dirty="0" smtClean="0">
                <a:hlinkClick r:id="rId5"/>
              </a:rPr>
              <a:t>html</a:t>
            </a:r>
            <a:endParaRPr lang="en-US" sz="2000" dirty="0" smtClean="0"/>
          </a:p>
          <a:p>
            <a:r>
              <a:rPr lang="en-US" sz="2000" i="1" dirty="0"/>
              <a:t>Gordon et. al., Clinical Trial of a </a:t>
            </a:r>
            <a:r>
              <a:rPr lang="en-US" sz="2000" i="1" dirty="0" err="1"/>
              <a:t>Farnesyltransferase</a:t>
            </a:r>
            <a:r>
              <a:rPr lang="en-US" sz="2000" i="1" dirty="0"/>
              <a:t> Inhibitor in Children with Hutchinson-Gilford Progeria Syndrome, PNAS, October 9, 2012 vol. 109 no. 41 16666-</a:t>
            </a:r>
            <a:r>
              <a:rPr lang="en-US" sz="2000" i="1" dirty="0" smtClean="0"/>
              <a:t>16671</a:t>
            </a:r>
          </a:p>
          <a:p>
            <a:r>
              <a:rPr lang="en-US" sz="2000" u="sng" dirty="0">
                <a:hlinkClick r:id="rId6"/>
              </a:rPr>
              <a:t>http://report.nih.gov/nihfactsheets/viewfactsheet.aspx?csid=</a:t>
            </a:r>
            <a:r>
              <a:rPr lang="en-US" sz="2000" u="sng" dirty="0" smtClean="0">
                <a:hlinkClick r:id="rId6"/>
              </a:rPr>
              <a:t>59</a:t>
            </a:r>
            <a:endParaRPr lang="en-US" sz="2000" u="sng" dirty="0" smtClean="0"/>
          </a:p>
          <a:p>
            <a:r>
              <a:rPr lang="en-US" sz="2000" u="sng" dirty="0">
                <a:hlinkClick r:id="rId7"/>
              </a:rPr>
              <a:t>http://www.ncbi.nlm.nih.gov/pubmed/</a:t>
            </a:r>
            <a:r>
              <a:rPr lang="en-US" sz="2000" u="sng" dirty="0" smtClean="0">
                <a:hlinkClick r:id="rId7"/>
              </a:rPr>
              <a:t>11842430</a:t>
            </a:r>
            <a:endParaRPr lang="en-US" sz="2000" u="sng" dirty="0" smtClean="0"/>
          </a:p>
          <a:p>
            <a:r>
              <a:rPr lang="en-US" sz="2000" u="sng" dirty="0">
                <a:hlinkClick r:id="rId8"/>
              </a:rPr>
              <a:t>http://www.pnas.org/content/109/41/16666.</a:t>
            </a:r>
            <a:r>
              <a:rPr lang="en-US" sz="2000" u="sng" dirty="0" smtClean="0">
                <a:hlinkClick r:id="rId8"/>
              </a:rPr>
              <a:t>full</a:t>
            </a:r>
            <a:endParaRPr lang="en-US" sz="2000" u="sng" dirty="0" smtClean="0"/>
          </a:p>
          <a:p>
            <a:r>
              <a:rPr lang="en-US" sz="2000" u="sng" dirty="0">
                <a:hlinkClick r:id="rId9"/>
              </a:rPr>
              <a:t>http://ghr.nlm.nih.gov/condition/hutchinson-gilford-progeria-</a:t>
            </a:r>
            <a:r>
              <a:rPr lang="en-US" sz="2000" u="sng" dirty="0" smtClean="0">
                <a:hlinkClick r:id="rId9"/>
              </a:rPr>
              <a:t>syndrome</a:t>
            </a:r>
            <a:endParaRPr lang="en-US" sz="2000" u="sng" dirty="0" smtClean="0"/>
          </a:p>
          <a:p>
            <a:r>
              <a:rPr lang="en-US" sz="2000" u="sng" dirty="0">
                <a:hlinkClick r:id="rId10"/>
              </a:rPr>
              <a:t>http://www.genome.gov/</a:t>
            </a:r>
            <a:r>
              <a:rPr lang="en-US" sz="2000" u="sng" dirty="0" smtClean="0">
                <a:hlinkClick r:id="rId10"/>
              </a:rPr>
              <a:t>11007255</a:t>
            </a:r>
            <a:endParaRPr lang="en-US" sz="2000" u="sng" dirty="0" smtClean="0"/>
          </a:p>
          <a:p>
            <a:endParaRPr lang="en-US" sz="2000" dirty="0"/>
          </a:p>
        </p:txBody>
      </p:sp>
      <p:sp>
        <p:nvSpPr>
          <p:cNvPr id="3" name="Title 2"/>
          <p:cNvSpPr>
            <a:spLocks noGrp="1"/>
          </p:cNvSpPr>
          <p:nvPr>
            <p:ph type="title"/>
          </p:nvPr>
        </p:nvSpPr>
        <p:spPr/>
        <p:txBody>
          <a:bodyPr/>
          <a:lstStyle/>
          <a:p>
            <a:pPr algn="ctr"/>
            <a:r>
              <a:rPr lang="en-US" dirty="0" smtClean="0"/>
              <a:t>References</a:t>
            </a:r>
            <a:endParaRPr lang="en-US" dirty="0"/>
          </a:p>
        </p:txBody>
      </p:sp>
    </p:spTree>
    <p:extLst>
      <p:ext uri="{BB962C8B-B14F-4D97-AF65-F5344CB8AC3E}">
        <p14:creationId xmlns:p14="http://schemas.microsoft.com/office/powerpoint/2010/main" val="110620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Prevalence: Rare</a:t>
            </a:r>
          </a:p>
          <a:p>
            <a:pPr lvl="1"/>
            <a:r>
              <a:rPr lang="en-US" dirty="0" smtClean="0"/>
              <a:t>130+ cases since 1886</a:t>
            </a:r>
          </a:p>
          <a:p>
            <a:endParaRPr lang="en-US" dirty="0"/>
          </a:p>
          <a:p>
            <a:r>
              <a:rPr lang="en-US" dirty="0" smtClean="0"/>
              <a:t>Physical Development vs. Intellectual Development</a:t>
            </a:r>
          </a:p>
          <a:p>
            <a:endParaRPr lang="en-US" dirty="0" smtClean="0"/>
          </a:p>
          <a:p>
            <a:endParaRPr lang="en-US" dirty="0"/>
          </a:p>
          <a:p>
            <a:r>
              <a:rPr lang="en-US" dirty="0" smtClean="0"/>
              <a:t>Autosomal Dominant </a:t>
            </a:r>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Background Information</a:t>
            </a:r>
            <a:endParaRPr lang="en-US" dirty="0"/>
          </a:p>
        </p:txBody>
      </p:sp>
    </p:spTree>
    <p:extLst>
      <p:ext uri="{BB962C8B-B14F-4D97-AF65-F5344CB8AC3E}">
        <p14:creationId xmlns:p14="http://schemas.microsoft.com/office/powerpoint/2010/main" val="251873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6369"/>
            <a:ext cx="7924800" cy="1371600"/>
          </a:xfrm>
        </p:spPr>
        <p:txBody>
          <a:bodyPr/>
          <a:lstStyle/>
          <a:p>
            <a:r>
              <a:rPr lang="en-US" dirty="0" smtClean="0"/>
              <a:t>Symptoms: What and When</a:t>
            </a:r>
            <a:endParaRPr lang="en-US" dirty="0"/>
          </a:p>
        </p:txBody>
      </p:sp>
      <p:pic>
        <p:nvPicPr>
          <p:cNvPr id="4" name="Picture 3" descr="HGPS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192" y="485091"/>
            <a:ext cx="2654300" cy="3060700"/>
          </a:xfrm>
          <a:prstGeom prst="rect">
            <a:avLst/>
          </a:prstGeom>
        </p:spPr>
      </p:pic>
    </p:spTree>
    <p:extLst>
      <p:ext uri="{BB962C8B-B14F-4D97-AF65-F5344CB8AC3E}">
        <p14:creationId xmlns:p14="http://schemas.microsoft.com/office/powerpoint/2010/main" val="96024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Slow growth/ weight gain </a:t>
            </a:r>
          </a:p>
          <a:p>
            <a:endParaRPr lang="en-US" dirty="0"/>
          </a:p>
          <a:p>
            <a:r>
              <a:rPr lang="en-US" dirty="0" smtClean="0"/>
              <a:t>Alopecia</a:t>
            </a:r>
          </a:p>
          <a:p>
            <a:endParaRPr lang="en-US" dirty="0"/>
          </a:p>
          <a:p>
            <a:r>
              <a:rPr lang="en-US" dirty="0" smtClean="0"/>
              <a:t>Joint abnormalities</a:t>
            </a:r>
          </a:p>
          <a:p>
            <a:endParaRPr lang="en-US" dirty="0" smtClean="0"/>
          </a:p>
          <a:p>
            <a:r>
              <a:rPr lang="en-US" dirty="0" smtClean="0"/>
              <a:t>Cardiovascular disease</a:t>
            </a:r>
          </a:p>
          <a:p>
            <a:endParaRPr lang="en-US" dirty="0"/>
          </a:p>
          <a:p>
            <a:r>
              <a:rPr lang="en-US" dirty="0" smtClean="0"/>
              <a:t>Loss of subcutaneous fat</a:t>
            </a:r>
            <a:endParaRPr lang="en-US" dirty="0"/>
          </a:p>
          <a:p>
            <a:endParaRPr lang="en-US" dirty="0"/>
          </a:p>
        </p:txBody>
      </p:sp>
      <p:sp>
        <p:nvSpPr>
          <p:cNvPr id="3" name="Title 2"/>
          <p:cNvSpPr>
            <a:spLocks noGrp="1"/>
          </p:cNvSpPr>
          <p:nvPr>
            <p:ph type="title"/>
          </p:nvPr>
        </p:nvSpPr>
        <p:spPr/>
        <p:txBody>
          <a:bodyPr/>
          <a:lstStyle/>
          <a:p>
            <a:r>
              <a:rPr lang="en-US" dirty="0" smtClean="0"/>
              <a:t>What are the symptoms?</a:t>
            </a:r>
            <a:endParaRPr lang="en-US" dirty="0"/>
          </a:p>
        </p:txBody>
      </p:sp>
      <p:pic>
        <p:nvPicPr>
          <p:cNvPr id="4" name="Picture 3" descr="HGPS9.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3550" y="2092044"/>
            <a:ext cx="3609975" cy="3429000"/>
          </a:xfrm>
          <a:prstGeom prst="rect">
            <a:avLst/>
          </a:prstGeom>
        </p:spPr>
      </p:pic>
    </p:spTree>
    <p:extLst>
      <p:ext uri="{BB962C8B-B14F-4D97-AF65-F5344CB8AC3E}">
        <p14:creationId xmlns:p14="http://schemas.microsoft.com/office/powerpoint/2010/main" val="110226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r>
              <a:rPr lang="en-US" dirty="0" smtClean="0"/>
              <a:t>After Infancy</a:t>
            </a:r>
          </a:p>
          <a:p>
            <a:pPr marL="0" indent="0">
              <a:buNone/>
            </a:pPr>
            <a:endParaRPr lang="en-US" dirty="0" smtClean="0"/>
          </a:p>
          <a:p>
            <a:endParaRPr lang="en-US" dirty="0"/>
          </a:p>
          <a:p>
            <a:endParaRPr lang="en-US" dirty="0" smtClean="0"/>
          </a:p>
          <a:p>
            <a:r>
              <a:rPr lang="en-US" dirty="0" smtClean="0"/>
              <a:t>Children look normal at birth/early infancy</a:t>
            </a:r>
          </a:p>
          <a:p>
            <a:endParaRPr lang="en-US" dirty="0"/>
          </a:p>
        </p:txBody>
      </p:sp>
      <p:sp>
        <p:nvSpPr>
          <p:cNvPr id="3" name="Title 2"/>
          <p:cNvSpPr>
            <a:spLocks noGrp="1"/>
          </p:cNvSpPr>
          <p:nvPr>
            <p:ph type="title"/>
          </p:nvPr>
        </p:nvSpPr>
        <p:spPr/>
        <p:txBody>
          <a:bodyPr/>
          <a:lstStyle/>
          <a:p>
            <a:r>
              <a:rPr lang="en-US" dirty="0" smtClean="0"/>
              <a:t>When do they start? </a:t>
            </a:r>
            <a:endParaRPr lang="en-US" dirty="0"/>
          </a:p>
        </p:txBody>
      </p:sp>
      <p:pic>
        <p:nvPicPr>
          <p:cNvPr id="6" name="Picture 5" descr="HGPS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1472" y="1457405"/>
            <a:ext cx="2032000" cy="2463800"/>
          </a:xfrm>
          <a:prstGeom prst="rect">
            <a:avLst/>
          </a:prstGeom>
        </p:spPr>
      </p:pic>
    </p:spTree>
    <p:extLst>
      <p:ext uri="{BB962C8B-B14F-4D97-AF65-F5344CB8AC3E}">
        <p14:creationId xmlns:p14="http://schemas.microsoft.com/office/powerpoint/2010/main" val="95336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r>
              <a:rPr lang="en-US" dirty="0" smtClean="0"/>
              <a:t>Prominent eyes</a:t>
            </a:r>
          </a:p>
          <a:p>
            <a:endParaRPr lang="en-US" dirty="0"/>
          </a:p>
          <a:p>
            <a:r>
              <a:rPr lang="en-US" dirty="0" smtClean="0"/>
              <a:t>Thin, beaked nose</a:t>
            </a:r>
          </a:p>
          <a:p>
            <a:endParaRPr lang="en-US" dirty="0"/>
          </a:p>
          <a:p>
            <a:r>
              <a:rPr lang="en-US" dirty="0" smtClean="0"/>
              <a:t>Thin Lips</a:t>
            </a:r>
          </a:p>
          <a:p>
            <a:endParaRPr lang="en-US" dirty="0"/>
          </a:p>
          <a:p>
            <a:r>
              <a:rPr lang="en-US" dirty="0" smtClean="0"/>
              <a:t>Small chin</a:t>
            </a:r>
          </a:p>
          <a:p>
            <a:endParaRPr lang="en-US" dirty="0"/>
          </a:p>
        </p:txBody>
      </p:sp>
      <p:pic>
        <p:nvPicPr>
          <p:cNvPr id="7" name="Content Placeholder 6" descr="HGPS1.gif"/>
          <p:cNvPicPr>
            <a:picLocks noGrp="1" noChangeAspect="1"/>
          </p:cNvPicPr>
          <p:nvPr>
            <p:ph sz="quarter" idx="4"/>
          </p:nvPr>
        </p:nvPicPr>
        <p:blipFill>
          <a:blip r:embed="rId2">
            <a:extLst>
              <a:ext uri="{28A0092B-C50C-407E-A947-70E740481C1C}">
                <a14:useLocalDpi xmlns:a14="http://schemas.microsoft.com/office/drawing/2010/main" val="0"/>
              </a:ext>
            </a:extLst>
          </a:blip>
          <a:srcRect l="12215" r="12215"/>
          <a:stretch>
            <a:fillRect/>
          </a:stretch>
        </p:blipFill>
        <p:spPr>
          <a:xfrm>
            <a:off x="4648200" y="2064607"/>
            <a:ext cx="4038600" cy="3913632"/>
          </a:xfrm>
        </p:spPr>
      </p:pic>
      <p:sp>
        <p:nvSpPr>
          <p:cNvPr id="5" name="Title 4"/>
          <p:cNvSpPr>
            <a:spLocks noGrp="1"/>
          </p:cNvSpPr>
          <p:nvPr>
            <p:ph type="title"/>
          </p:nvPr>
        </p:nvSpPr>
        <p:spPr/>
        <p:txBody>
          <a:bodyPr/>
          <a:lstStyle/>
          <a:p>
            <a:r>
              <a:rPr lang="en-US" dirty="0" smtClean="0"/>
              <a:t>Physical features</a:t>
            </a:r>
            <a:endParaRPr lang="en-US" dirty="0"/>
          </a:p>
        </p:txBody>
      </p:sp>
    </p:spTree>
    <p:extLst>
      <p:ext uri="{BB962C8B-B14F-4D97-AF65-F5344CB8AC3E}">
        <p14:creationId xmlns:p14="http://schemas.microsoft.com/office/powerpoint/2010/main" val="267630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a:p>
            <a:r>
              <a:rPr lang="en-US" dirty="0" smtClean="0"/>
              <a:t>No known cure</a:t>
            </a:r>
          </a:p>
          <a:p>
            <a:endParaRPr lang="en-US" dirty="0"/>
          </a:p>
          <a:p>
            <a:r>
              <a:rPr lang="en-US" dirty="0" smtClean="0"/>
              <a:t>Treat the symptoms</a:t>
            </a:r>
          </a:p>
          <a:p>
            <a:pPr marL="0" indent="0">
              <a:buNone/>
            </a:pPr>
            <a:endParaRPr lang="en-US" dirty="0"/>
          </a:p>
          <a:p>
            <a:r>
              <a:rPr lang="en-US" dirty="0" smtClean="0"/>
              <a:t>Promising results with </a:t>
            </a:r>
            <a:r>
              <a:rPr lang="en-US" dirty="0" err="1" smtClean="0"/>
              <a:t>Farnesyltransferase</a:t>
            </a:r>
            <a:r>
              <a:rPr lang="en-US" dirty="0" smtClean="0"/>
              <a:t> Inhibitors</a:t>
            </a:r>
          </a:p>
          <a:p>
            <a:pPr lvl="1"/>
            <a:r>
              <a:rPr lang="en-US" dirty="0" smtClean="0"/>
              <a:t>Treats the cause of progeria</a:t>
            </a:r>
          </a:p>
          <a:p>
            <a:endParaRPr lang="en-US" dirty="0"/>
          </a:p>
        </p:txBody>
      </p:sp>
      <p:sp>
        <p:nvSpPr>
          <p:cNvPr id="3" name="Title 2"/>
          <p:cNvSpPr>
            <a:spLocks noGrp="1"/>
          </p:cNvSpPr>
          <p:nvPr>
            <p:ph type="title"/>
          </p:nvPr>
        </p:nvSpPr>
        <p:spPr/>
        <p:txBody>
          <a:bodyPr/>
          <a:lstStyle/>
          <a:p>
            <a:r>
              <a:rPr lang="en-US" dirty="0" smtClean="0"/>
              <a:t>Treatments</a:t>
            </a:r>
            <a:endParaRPr lang="en-US" dirty="0"/>
          </a:p>
        </p:txBody>
      </p:sp>
    </p:spTree>
    <p:extLst>
      <p:ext uri="{BB962C8B-B14F-4D97-AF65-F5344CB8AC3E}">
        <p14:creationId xmlns:p14="http://schemas.microsoft.com/office/powerpoint/2010/main" val="246156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100% Fatality rate</a:t>
            </a:r>
          </a:p>
          <a:p>
            <a:endParaRPr lang="en-US" dirty="0" smtClean="0"/>
          </a:p>
          <a:p>
            <a:endParaRPr lang="en-US" dirty="0"/>
          </a:p>
          <a:p>
            <a:r>
              <a:rPr lang="en-US" dirty="0" smtClean="0"/>
              <a:t>Die of symptoms</a:t>
            </a:r>
          </a:p>
          <a:p>
            <a:pPr lvl="1"/>
            <a:r>
              <a:rPr lang="en-US" dirty="0" smtClean="0"/>
              <a:t>Most often heart attack or stroke</a:t>
            </a:r>
          </a:p>
          <a:p>
            <a:pPr marL="0" indent="0">
              <a:buNone/>
            </a:pPr>
            <a:endParaRPr lang="en-US" dirty="0"/>
          </a:p>
          <a:p>
            <a:pPr marL="0" indent="0">
              <a:buNone/>
            </a:pPr>
            <a:endParaRPr lang="en-US" dirty="0"/>
          </a:p>
          <a:p>
            <a:r>
              <a:rPr lang="en-US" dirty="0" smtClean="0"/>
              <a:t>Live for about ~13 years</a:t>
            </a:r>
            <a:endParaRPr lang="en-US" dirty="0"/>
          </a:p>
        </p:txBody>
      </p:sp>
      <p:sp>
        <p:nvSpPr>
          <p:cNvPr id="3" name="Title 2"/>
          <p:cNvSpPr>
            <a:spLocks noGrp="1"/>
          </p:cNvSpPr>
          <p:nvPr>
            <p:ph type="title"/>
          </p:nvPr>
        </p:nvSpPr>
        <p:spPr/>
        <p:txBody>
          <a:bodyPr/>
          <a:lstStyle/>
          <a:p>
            <a:r>
              <a:rPr lang="en-US" dirty="0" smtClean="0"/>
              <a:t>Life Expectancy</a:t>
            </a:r>
            <a:endParaRPr lang="en-US" dirty="0"/>
          </a:p>
        </p:txBody>
      </p:sp>
    </p:spTree>
    <p:extLst>
      <p:ext uri="{BB962C8B-B14F-4D97-AF65-F5344CB8AC3E}">
        <p14:creationId xmlns:p14="http://schemas.microsoft.com/office/powerpoint/2010/main" val="4383165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2278</TotalTime>
  <Words>506</Words>
  <Application>Microsoft Macintosh PowerPoint</Application>
  <PresentationFormat>On-screen Show (4:3)</PresentationFormat>
  <Paragraphs>145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Paper</vt:lpstr>
      <vt:lpstr>Progeria   The disease of accelerated aging</vt:lpstr>
      <vt:lpstr>Definition:</vt:lpstr>
      <vt:lpstr>Background Information</vt:lpstr>
      <vt:lpstr>Symptoms: What and When</vt:lpstr>
      <vt:lpstr>What are the symptoms?</vt:lpstr>
      <vt:lpstr>When do they start? </vt:lpstr>
      <vt:lpstr>Physical features</vt:lpstr>
      <vt:lpstr>Treatments</vt:lpstr>
      <vt:lpstr>Life Expectancy</vt:lpstr>
      <vt:lpstr>GENETICS: LMNA Gene</vt:lpstr>
      <vt:lpstr>LMNA Gene</vt:lpstr>
      <vt:lpstr>LMNA Gene</vt:lpstr>
      <vt:lpstr>Mutated LMNA Gene</vt:lpstr>
      <vt:lpstr>Progerin</vt:lpstr>
      <vt:lpstr>Progerin </vt:lpstr>
      <vt:lpstr>Current Research</vt:lpstr>
      <vt:lpstr>Role of progerin in normal aging</vt:lpstr>
      <vt:lpstr>Breakthrough Treatment </vt:lpstr>
      <vt:lpstr>Have we found a cure? </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Progeria   The disease of accelerated aging</dc:title>
  <dc:creator>Anne  Campbell</dc:creator>
  <cp:lastModifiedBy>Kiley Wease</cp:lastModifiedBy>
  <cp:revision>33</cp:revision>
  <dcterms:created xsi:type="dcterms:W3CDTF">2013-11-13T00:34:43Z</dcterms:created>
  <dcterms:modified xsi:type="dcterms:W3CDTF">2015-01-28T16:33:28Z</dcterms:modified>
</cp:coreProperties>
</file>