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58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2233-F667-41D5-8BE3-E87969D4793B}" type="datetimeFigureOut">
              <a:rPr lang="en-US" smtClean="0"/>
              <a:t>1/28/15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D44904-CF49-4B98-9DBE-65D72153F31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2233-F667-41D5-8BE3-E87969D4793B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4904-CF49-4B98-9DBE-65D72153F31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D44904-CF49-4B98-9DBE-65D72153F31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2233-F667-41D5-8BE3-E87969D4793B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2233-F667-41D5-8BE3-E87969D4793B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D44904-CF49-4B98-9DBE-65D72153F31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2233-F667-41D5-8BE3-E87969D4793B}" type="datetimeFigureOut">
              <a:rPr lang="en-US" smtClean="0"/>
              <a:t>1/28/15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D44904-CF49-4B98-9DBE-65D72153F31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C262233-F667-41D5-8BE3-E87969D4793B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4904-CF49-4B98-9DBE-65D72153F31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2233-F667-41D5-8BE3-E87969D4793B}" type="datetimeFigureOut">
              <a:rPr lang="en-US" smtClean="0"/>
              <a:t>1/28/15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D44904-CF49-4B98-9DBE-65D72153F31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2233-F667-41D5-8BE3-E87969D4793B}" type="datetimeFigureOut">
              <a:rPr lang="en-US" smtClean="0"/>
              <a:t>1/28/15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D44904-CF49-4B98-9DBE-65D72153F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2233-F667-41D5-8BE3-E87969D4793B}" type="datetimeFigureOut">
              <a:rPr lang="en-US" smtClean="0"/>
              <a:t>1/28/15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D44904-CF49-4B98-9DBE-65D72153F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D44904-CF49-4B98-9DBE-65D72153F31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2233-F667-41D5-8BE3-E87969D4793B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D44904-CF49-4B98-9DBE-65D72153F31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C262233-F667-41D5-8BE3-E87969D4793B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C262233-F667-41D5-8BE3-E87969D4793B}" type="datetimeFigureOut">
              <a:rPr lang="en-US" smtClean="0"/>
              <a:t>1/28/15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D44904-CF49-4B98-9DBE-65D72153F315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mc/articles/PMC3046277/" TargetMode="External"/><Relationship Id="rId4" Type="http://schemas.openxmlformats.org/officeDocument/2006/relationships/hyperlink" Target="http://www.ncbi.nlm.nih.gov/pmc/articles/PMC1785080/" TargetMode="External"/><Relationship Id="rId5" Type="http://schemas.openxmlformats.org/officeDocument/2006/relationships/hyperlink" Target="http://www.mayoclinic.org/diseases-conditions/polycythemia-vera/basics/complications/con-20031013" TargetMode="External"/><Relationship Id="rId6" Type="http://schemas.openxmlformats.org/officeDocument/2006/relationships/hyperlink" Target="http://www.cancer.org/treatment/treatmentsandsideeffects/guidetocancerdrugs/hydroxyurea" TargetMode="External"/><Relationship Id="rId7" Type="http://schemas.openxmlformats.org/officeDocument/2006/relationships/hyperlink" Target="http://ajcp.ascpjournals.org/content/133/6/942/F1.expansion.html" TargetMode="External"/><Relationship Id="rId8" Type="http://schemas.openxmlformats.org/officeDocument/2006/relationships/hyperlink" Target="http://www.cancer.gov/cancertopics/pdq/treatment/myeloproliferative/HealthProfessional/page3" TargetMode="External"/><Relationship Id="rId9" Type="http://schemas.openxmlformats.org/officeDocument/2006/relationships/hyperlink" Target="http://www.mayoclinic.org/tests-procedures/complete-blood-count/basics/results/prc-20014088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lm.nih.gov/medlineplus/ency/article/000589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Grace Ordung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Polycythemia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What is </a:t>
            </a:r>
            <a:r>
              <a:rPr lang="en-US" dirty="0" err="1" smtClean="0">
                <a:solidFill>
                  <a:schemeClr val="tx1"/>
                </a:solidFill>
              </a:rPr>
              <a:t>Polycythemia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Abnormal increase in blood cells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Red, white and platelets</a:t>
            </a:r>
          </a:p>
          <a:p>
            <a:r>
              <a:rPr lang="en-US" dirty="0" smtClean="0"/>
              <a:t>Classified as a cancer</a:t>
            </a:r>
          </a:p>
          <a:p>
            <a:r>
              <a:rPr lang="en-US" dirty="0" smtClean="0"/>
              <a:t>Acquired not heredity</a:t>
            </a:r>
          </a:p>
          <a:p>
            <a:r>
              <a:rPr lang="en-US" dirty="0" smtClean="0"/>
              <a:t>Defect in gene </a:t>
            </a:r>
            <a:r>
              <a:rPr lang="en-US" i="1" dirty="0" smtClean="0"/>
              <a:t>JAK2</a:t>
            </a:r>
            <a:r>
              <a:rPr lang="en-US" dirty="0" smtClean="0"/>
              <a:t> V617F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Symptoms, Complications and Risk Factors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Itching, headache, dizziness, weakness, sweating, breathing problems, enlarged spleen, numbness, etc.</a:t>
            </a:r>
          </a:p>
          <a:p>
            <a:r>
              <a:rPr lang="en-US" dirty="0" smtClean="0"/>
              <a:t>Stroke, heart problems</a:t>
            </a:r>
          </a:p>
          <a:p>
            <a:r>
              <a:rPr lang="en-US" dirty="0" smtClean="0"/>
              <a:t>Increases with age, men more than women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Normal vs. Polycythemia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Normal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Hb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Male: 13.5-17.5 g/</a:t>
            </a:r>
            <a:r>
              <a:rPr lang="en-US" dirty="0" err="1" smtClean="0">
                <a:solidFill>
                  <a:srgbClr val="000000"/>
                </a:solidFill>
              </a:rPr>
              <a:t>dL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Female: 12.0-15.5 g/</a:t>
            </a:r>
            <a:r>
              <a:rPr lang="en-US" dirty="0" err="1" smtClean="0">
                <a:solidFill>
                  <a:srgbClr val="000000"/>
                </a:solidFill>
              </a:rPr>
              <a:t>dL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Hematocrit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Male: 38.8-50.0%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Female 34.9-44.5 %</a:t>
            </a:r>
          </a:p>
          <a:p>
            <a:pPr marL="274320" lvl="1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WBC: 3,500-10,500 cells/</a:t>
            </a:r>
            <a:r>
              <a:rPr lang="en-US" dirty="0" err="1" smtClean="0">
                <a:solidFill>
                  <a:srgbClr val="000000"/>
                </a:solidFill>
              </a:rPr>
              <a:t>uL</a:t>
            </a:r>
            <a:endParaRPr lang="en-US" dirty="0" smtClean="0">
              <a:solidFill>
                <a:srgbClr val="000000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Platelets: 150-450,000 platelets/</a:t>
            </a:r>
            <a:r>
              <a:rPr lang="en-US" dirty="0" err="1" smtClean="0">
                <a:solidFill>
                  <a:srgbClr val="000000"/>
                </a:solidFill>
              </a:rPr>
              <a:t>uL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PV</a:t>
            </a:r>
          </a:p>
          <a:p>
            <a:r>
              <a:rPr lang="en-US" dirty="0" err="1" smtClean="0"/>
              <a:t>Hb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Male: &gt; 18.5 g/</a:t>
            </a:r>
            <a:r>
              <a:rPr lang="en-US" dirty="0" err="1" smtClean="0">
                <a:solidFill>
                  <a:schemeClr val="tx1"/>
                </a:solidFill>
              </a:rPr>
              <a:t>dL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Female: &gt; 16.5 g/</a:t>
            </a:r>
            <a:r>
              <a:rPr lang="en-US" dirty="0" err="1" smtClean="0">
                <a:solidFill>
                  <a:schemeClr val="tx1"/>
                </a:solidFill>
              </a:rPr>
              <a:t>dL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WBC: &gt; 12,000 cells/</a:t>
            </a:r>
            <a:r>
              <a:rPr lang="en-US" dirty="0" err="1" smtClean="0">
                <a:solidFill>
                  <a:schemeClr val="tx1"/>
                </a:solidFill>
              </a:rPr>
              <a:t>uL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Platelets: &gt; 400,000 platelets/ </a:t>
            </a:r>
            <a:r>
              <a:rPr lang="en-US" dirty="0" err="1" smtClean="0">
                <a:solidFill>
                  <a:schemeClr val="tx1"/>
                </a:solidFill>
              </a:rPr>
              <a:t>uL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141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tx1"/>
                </a:solidFill>
              </a:rPr>
              <a:t>JAK2</a:t>
            </a:r>
            <a:r>
              <a:rPr lang="en-US" dirty="0" smtClean="0">
                <a:solidFill>
                  <a:schemeClr val="tx1"/>
                </a:solidFill>
              </a:rPr>
              <a:t> V617F Gene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Cause of defect unknown</a:t>
            </a:r>
          </a:p>
          <a:p>
            <a:r>
              <a:rPr lang="en-US" dirty="0" smtClean="0"/>
              <a:t>China Japan Union Hospital, Changchun, China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3935 donors</a:t>
            </a:r>
          </a:p>
          <a:p>
            <a:r>
              <a:rPr lang="en-US" dirty="0" smtClean="0"/>
              <a:t>Copenhagen City Heart Study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10,507 donors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Treatments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Phlebotomies</a:t>
            </a:r>
          </a:p>
          <a:p>
            <a:r>
              <a:rPr lang="en-US" dirty="0" err="1" smtClean="0"/>
              <a:t>Asprinin</a:t>
            </a:r>
            <a:r>
              <a:rPr lang="en-US" dirty="0" smtClean="0"/>
              <a:t>, </a:t>
            </a:r>
            <a:r>
              <a:rPr lang="en-US" dirty="0" err="1" smtClean="0"/>
              <a:t>hydroxyurea</a:t>
            </a:r>
            <a:r>
              <a:rPr lang="en-US" dirty="0" smtClean="0"/>
              <a:t>, Interferon A </a:t>
            </a:r>
          </a:p>
          <a:p>
            <a:r>
              <a:rPr lang="en-US" dirty="0" smtClean="0"/>
              <a:t>Antihistamines</a:t>
            </a:r>
          </a:p>
          <a:p>
            <a:r>
              <a:rPr lang="en-US" dirty="0" smtClean="0"/>
              <a:t>Lifestyle changes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www.nlm.nih.gov/medlineplus/ency/article/000589.htm</a:t>
            </a:r>
            <a:endParaRPr lang="en-US" sz="1400" dirty="0" smtClean="0"/>
          </a:p>
          <a:p>
            <a:r>
              <a:rPr lang="en-US" sz="1400" dirty="0" smtClean="0">
                <a:hlinkClick r:id="rId3"/>
              </a:rPr>
              <a:t>http://www.ncbi.nlm.nih.gov/pmc/articles/PMC3046277/</a:t>
            </a:r>
            <a:endParaRPr lang="en-US" sz="1400" dirty="0" smtClean="0"/>
          </a:p>
          <a:p>
            <a:r>
              <a:rPr lang="en-US" sz="1400" dirty="0" smtClean="0">
                <a:hlinkClick r:id="rId4"/>
              </a:rPr>
              <a:t>http://www.ncbi.nlm.nih.gov/pmc/articles/PMC1785080/</a:t>
            </a:r>
            <a:endParaRPr lang="en-US" sz="1400" dirty="0" smtClean="0"/>
          </a:p>
          <a:p>
            <a:r>
              <a:rPr lang="en-US" sz="1400" dirty="0" smtClean="0"/>
              <a:t>http://www.cancer.gov/cancertopics/types/myeloproliferative</a:t>
            </a:r>
          </a:p>
          <a:p>
            <a:r>
              <a:rPr lang="en-US" sz="1400" dirty="0" smtClean="0">
                <a:hlinkClick r:id="rId5"/>
              </a:rPr>
              <a:t>http://www.mayoclinic.org/diseases-conditions/polycythemia-vera/basics/complications/con-20031013</a:t>
            </a:r>
            <a:endParaRPr lang="en-US" sz="1400" dirty="0" smtClean="0"/>
          </a:p>
          <a:p>
            <a:r>
              <a:rPr lang="en-US" sz="1400" dirty="0">
                <a:hlinkClick r:id="rId6"/>
              </a:rPr>
              <a:t>http://www.cancer.org/treatment/treatmentsandsideeffects/guidetocancerdrugs/</a:t>
            </a:r>
            <a:r>
              <a:rPr lang="en-US" sz="1400" dirty="0" smtClean="0">
                <a:hlinkClick r:id="rId6"/>
              </a:rPr>
              <a:t>hydroxyurea</a:t>
            </a:r>
            <a:endParaRPr lang="en-US" sz="1400" dirty="0" smtClean="0"/>
          </a:p>
          <a:p>
            <a:r>
              <a:rPr lang="en-US" sz="1400" dirty="0">
                <a:hlinkClick r:id="rId7"/>
              </a:rPr>
              <a:t>http://ajcp.ascpjournals.org/content/133/6/942/F1.</a:t>
            </a:r>
            <a:r>
              <a:rPr lang="en-US" sz="1400" dirty="0" smtClean="0">
                <a:hlinkClick r:id="rId7"/>
              </a:rPr>
              <a:t>expansion.html</a:t>
            </a:r>
            <a:endParaRPr lang="en-US" sz="1400" dirty="0" smtClean="0"/>
          </a:p>
          <a:p>
            <a:r>
              <a:rPr lang="en-US" sz="1400" dirty="0">
                <a:hlinkClick r:id="rId8"/>
              </a:rPr>
              <a:t>http://www.cancer.gov/cancertopics/pdq/treatment/myeloproliferative/HealthProfessional/</a:t>
            </a:r>
            <a:r>
              <a:rPr lang="en-US" sz="1400" dirty="0" smtClean="0">
                <a:hlinkClick r:id="rId8"/>
              </a:rPr>
              <a:t>page3</a:t>
            </a:r>
            <a:endParaRPr lang="en-US" sz="1400" dirty="0" smtClean="0"/>
          </a:p>
          <a:p>
            <a:r>
              <a:rPr lang="en-US" sz="1400" dirty="0">
                <a:hlinkClick r:id="rId9"/>
              </a:rPr>
              <a:t>http://www.mayoclinic.org/tests-procedures/complete-blood-count/basics/results/prc-</a:t>
            </a:r>
            <a:r>
              <a:rPr lang="en-US" sz="1400" dirty="0" smtClean="0">
                <a:hlinkClick r:id="rId9"/>
              </a:rPr>
              <a:t>20014088</a:t>
            </a:r>
            <a:endParaRPr lang="en-US" sz="1400" dirty="0" smtClean="0"/>
          </a:p>
          <a:p>
            <a:r>
              <a:rPr lang="en-US" sz="1400" dirty="0"/>
              <a:t>http://</a:t>
            </a:r>
            <a:r>
              <a:rPr lang="en-US" sz="1400" dirty="0" err="1"/>
              <a:t>www.nlm.nih.gov</a:t>
            </a:r>
            <a:r>
              <a:rPr lang="en-US" sz="1400" dirty="0"/>
              <a:t>/</a:t>
            </a:r>
            <a:r>
              <a:rPr lang="en-US" sz="1400" dirty="0" err="1"/>
              <a:t>medlineplus</a:t>
            </a:r>
            <a:r>
              <a:rPr lang="en-US" sz="1400" dirty="0"/>
              <a:t>/</a:t>
            </a:r>
            <a:r>
              <a:rPr lang="en-US" sz="1400" dirty="0" err="1"/>
              <a:t>ency</a:t>
            </a:r>
            <a:r>
              <a:rPr lang="en-US" sz="1400" dirty="0"/>
              <a:t>/article/003683.htm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384</TotalTime>
  <Words>335</Words>
  <Application>Microsoft Macintosh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Polycythemia</vt:lpstr>
      <vt:lpstr>What is Polycythemia?</vt:lpstr>
      <vt:lpstr>Symptoms, Complications and Risk Factors</vt:lpstr>
      <vt:lpstr>Normal vs. Polycythemia</vt:lpstr>
      <vt:lpstr>JAK2 V617F Gene</vt:lpstr>
      <vt:lpstr>Treatments</vt:lpstr>
      <vt:lpstr>References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Polycythemia</dc:title>
  <dc:creator>Ordung Family</dc:creator>
  <cp:lastModifiedBy>Kiley Wease</cp:lastModifiedBy>
  <cp:revision>35</cp:revision>
  <dcterms:created xsi:type="dcterms:W3CDTF">2014-07-23T23:52:40Z</dcterms:created>
  <dcterms:modified xsi:type="dcterms:W3CDTF">2015-01-28T16:04:04Z</dcterms:modified>
</cp:coreProperties>
</file>