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7" r:id="rId12"/>
    <p:sldId id="268" r:id="rId13"/>
    <p:sldId id="269" r:id="rId14"/>
    <p:sldId id="270" r:id="rId15"/>
    <p:sldId id="266"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4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EB5ECD5-515E-4817-8A06-1D2ED2C83850}" type="datetime4">
              <a:rPr lang="en-US" smtClean="0"/>
              <a:pPr/>
              <a:t>January 28,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1D72EBF8-7CF5-44B7-B2BF-E22DE4D070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January 28,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056348-D703-428C-A1C4-7D6796EF5F41}" type="datetime4">
              <a:rPr lang="en-US" smtClean="0"/>
              <a:pPr/>
              <a:t>January 28,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January 28,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AD22427-B1DD-49E6-9F05-DE0F1467D7DC}" type="datetime4">
              <a:rPr lang="en-US" smtClean="0"/>
              <a:pPr/>
              <a:t>January 28,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CCA7B5-8BC9-491C-A887-7C3E7ED947D8}" type="datetime4">
              <a:rPr lang="en-US" smtClean="0"/>
              <a:pPr/>
              <a:t>January 28,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DA18ED0-40F2-434C-A848-B92581875164}" type="datetime4">
              <a:rPr lang="en-US" smtClean="0"/>
              <a:pPr/>
              <a:t>January 28,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January 28, 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A24E59-01D0-4537-B876-7E5EC75B028D}" type="datetime4">
              <a:rPr lang="en-US" smtClean="0"/>
              <a:pPr/>
              <a:t>January 28,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5A2E49-18A1-40BC-BA5D-5A2EC8FDDF15}" type="datetime4">
              <a:rPr lang="en-US" smtClean="0"/>
              <a:pPr/>
              <a:t>January 28,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83DA4-3B24-449B-95CA-514EB7E30A99}" type="datetime4">
              <a:rPr lang="en-US" smtClean="0"/>
              <a:pPr/>
              <a:t>January 28,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January 28, 2015</a:t>
            </a:fld>
            <a:endParaRPr lang="en-US"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4637" y="1484830"/>
            <a:ext cx="7113563" cy="1045917"/>
          </a:xfrm>
        </p:spPr>
        <p:txBody>
          <a:bodyPr>
            <a:normAutofit/>
          </a:bodyPr>
          <a:lstStyle/>
          <a:p>
            <a:pPr algn="ctr"/>
            <a:r>
              <a:rPr lang="en-US" sz="4400" b="1" dirty="0" smtClean="0">
                <a:solidFill>
                  <a:srgbClr val="FCDE70"/>
                </a:solidFill>
              </a:rPr>
              <a:t>OCULAR MELANOMA</a:t>
            </a:r>
            <a:endParaRPr lang="en-US" sz="4400" b="1" dirty="0">
              <a:solidFill>
                <a:srgbClr val="FCDE7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29358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68580" indent="0">
              <a:buNone/>
            </a:pPr>
            <a:endParaRPr lang="en-US" dirty="0" smtClean="0">
              <a:solidFill>
                <a:srgbClr val="FCDE70"/>
              </a:solidFill>
            </a:endParaRPr>
          </a:p>
          <a:p>
            <a:pPr marL="68580" indent="0">
              <a:buNone/>
            </a:pPr>
            <a:r>
              <a:rPr lang="en-US" dirty="0" smtClean="0">
                <a:solidFill>
                  <a:srgbClr val="FCDE70"/>
                </a:solidFill>
              </a:rPr>
              <a:t>Fluorescein Angiography:  </a:t>
            </a:r>
            <a:r>
              <a:rPr lang="en-US" dirty="0" smtClean="0"/>
              <a:t>An orange fluorescent dye is injected into the bloodstream through a vein in the arm.  Pictures of the back of the eye are then taken using a special light that causes the dye to glow.  This lets the doctor see the blood vessels inside the eye,  and to check for any blockages or leaks.  </a:t>
            </a:r>
          </a:p>
          <a:p>
            <a:pPr marL="68580" indent="0">
              <a:buNone/>
            </a:pPr>
            <a:endParaRPr lang="en-US" dirty="0"/>
          </a:p>
          <a:p>
            <a:pPr marL="68580" indent="0">
              <a:buNone/>
            </a:pPr>
            <a:r>
              <a:rPr lang="en-US" dirty="0" smtClean="0"/>
              <a:t>(Although melanomas do not have a special appearance with this test, some other eye problems do). </a:t>
            </a:r>
          </a:p>
          <a:p>
            <a:pPr marL="68580" indent="0">
              <a:buNone/>
            </a:pPr>
            <a:r>
              <a:rPr lang="en-US" dirty="0" smtClean="0">
                <a:solidFill>
                  <a:srgbClr val="FFFF00"/>
                </a:solidFill>
              </a:rPr>
              <a:t> </a:t>
            </a:r>
            <a:endParaRPr lang="en-US" dirty="0">
              <a:solidFill>
                <a:srgbClr val="FFFF00"/>
              </a:solidFill>
            </a:endParaRPr>
          </a:p>
        </p:txBody>
      </p:sp>
    </p:spTree>
    <p:extLst>
      <p:ext uri="{BB962C8B-B14F-4D97-AF65-F5344CB8AC3E}">
        <p14:creationId xmlns:p14="http://schemas.microsoft.com/office/powerpoint/2010/main" val="7549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Tests</a:t>
            </a:r>
            <a:endParaRPr lang="en-US" dirty="0">
              <a:solidFill>
                <a:srgbClr val="FCDE70"/>
              </a:solidFill>
            </a:endParaRPr>
          </a:p>
        </p:txBody>
      </p:sp>
      <p:sp>
        <p:nvSpPr>
          <p:cNvPr id="3" name="Content Placeholder 2"/>
          <p:cNvSpPr>
            <a:spLocks noGrp="1"/>
          </p:cNvSpPr>
          <p:nvPr>
            <p:ph idx="1"/>
          </p:nvPr>
        </p:nvSpPr>
        <p:spPr/>
        <p:txBody>
          <a:bodyPr/>
          <a:lstStyle/>
          <a:p>
            <a:pPr marL="68580" indent="0">
              <a:buNone/>
            </a:pPr>
            <a:r>
              <a:rPr lang="en-US" dirty="0" smtClean="0"/>
              <a:t>After melanoma has been diagnosed, tests are done to find out if cancer cells have spread to other parts of the body.  The following tests and procedures may be used:</a:t>
            </a:r>
          </a:p>
          <a:p>
            <a:pPr marL="68580" indent="0">
              <a:buNone/>
            </a:pPr>
            <a:endParaRPr lang="en-US" dirty="0"/>
          </a:p>
          <a:p>
            <a:r>
              <a:rPr lang="en-US" dirty="0" smtClean="0">
                <a:solidFill>
                  <a:srgbClr val="FCDE70"/>
                </a:solidFill>
              </a:rPr>
              <a:t>Blood Chemistry Studies:  </a:t>
            </a:r>
            <a:r>
              <a:rPr lang="en-US" dirty="0" smtClean="0"/>
              <a:t>A procedure in which a blood sample is checked to measure the amounts of certain substances released into the body by organs and tissues in the body. </a:t>
            </a:r>
            <a:r>
              <a:rPr lang="en-US" dirty="0"/>
              <a:t> </a:t>
            </a:r>
            <a:r>
              <a:rPr lang="en-US" dirty="0" smtClean="0"/>
              <a:t>An unusual (higher or lower than normal) amount of a substance can be a sign of disease in the organ or tissue that make it. </a:t>
            </a:r>
            <a:endParaRPr lang="en-US" dirty="0"/>
          </a:p>
        </p:txBody>
      </p:sp>
    </p:spTree>
    <p:extLst>
      <p:ext uri="{BB962C8B-B14F-4D97-AF65-F5344CB8AC3E}">
        <p14:creationId xmlns:p14="http://schemas.microsoft.com/office/powerpoint/2010/main" val="629036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CDE70"/>
                </a:solidFill>
              </a:rPr>
              <a:t>Liver function tests:  </a:t>
            </a:r>
            <a:r>
              <a:rPr lang="en-US" dirty="0" smtClean="0"/>
              <a:t>A procedure in which a blood sample is checked to measure the amounts of certain substances released into the blood by the liver.  A higher than normal amount of a substance can be a sign the cancer has spread to the liver. </a:t>
            </a:r>
          </a:p>
          <a:p>
            <a:endParaRPr lang="en-US" dirty="0" smtClean="0"/>
          </a:p>
          <a:p>
            <a:r>
              <a:rPr lang="en-US" dirty="0" smtClean="0">
                <a:solidFill>
                  <a:srgbClr val="FCDE70"/>
                </a:solidFill>
              </a:rPr>
              <a:t>Ultrasound exam:  </a:t>
            </a:r>
            <a:r>
              <a:rPr lang="en-US" dirty="0" smtClean="0"/>
              <a:t>A procedure in which high-energy sound waves (ultrasound) are bounced off internal tissues or organs, such as the liver and make echoes. The echoes form a picture of body tissues called a sonogram. </a:t>
            </a:r>
          </a:p>
        </p:txBody>
      </p:sp>
    </p:spTree>
    <p:extLst>
      <p:ext uri="{BB962C8B-B14F-4D97-AF65-F5344CB8AC3E}">
        <p14:creationId xmlns:p14="http://schemas.microsoft.com/office/powerpoint/2010/main" val="3894745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solidFill>
                  <a:srgbClr val="FCDE70"/>
                </a:solidFill>
              </a:rPr>
              <a:t>Chest x-ray:  </a:t>
            </a:r>
            <a:r>
              <a:rPr lang="en-US" dirty="0" smtClean="0"/>
              <a:t>An x-ray of the organs and bones inside the chest. </a:t>
            </a:r>
            <a:r>
              <a:rPr lang="en-US" dirty="0"/>
              <a:t> </a:t>
            </a:r>
            <a:r>
              <a:rPr lang="en-US" dirty="0" smtClean="0"/>
              <a:t> An x-ray is a type of energy beam that can go through the body and onto film, making a picture of areas inside the body.</a:t>
            </a:r>
          </a:p>
          <a:p>
            <a:endParaRPr lang="en-US" dirty="0"/>
          </a:p>
          <a:p>
            <a:r>
              <a:rPr lang="en-US" dirty="0" smtClean="0">
                <a:solidFill>
                  <a:srgbClr val="FCDE70"/>
                </a:solidFill>
              </a:rPr>
              <a:t>MRI:  </a:t>
            </a:r>
            <a:r>
              <a:rPr lang="en-US" dirty="0" smtClean="0"/>
              <a:t>A procedure that uses a magnet, radio waves, and a computer to make a series of detailed pictures of areas inside the body. </a:t>
            </a:r>
          </a:p>
          <a:p>
            <a:endParaRPr lang="en-US" dirty="0">
              <a:solidFill>
                <a:srgbClr val="FCDE70"/>
              </a:solidFill>
            </a:endParaRPr>
          </a:p>
          <a:p>
            <a:r>
              <a:rPr lang="en-US" dirty="0" smtClean="0">
                <a:solidFill>
                  <a:srgbClr val="FCDE70"/>
                </a:solidFill>
              </a:rPr>
              <a:t>CT Scan:  </a:t>
            </a:r>
            <a:r>
              <a:rPr lang="en-US" dirty="0" smtClean="0">
                <a:solidFill>
                  <a:srgbClr val="FFFFFF"/>
                </a:solidFill>
              </a:rPr>
              <a:t>A procedure that makes a series of detailed pictures of areas inside the body such as the chest, abdomen, or pelvis taken from different angles.  The pictures are made by a computer linked to an x-ray machine. </a:t>
            </a:r>
            <a:endParaRPr lang="en-US" dirty="0" smtClean="0">
              <a:solidFill>
                <a:srgbClr val="FCDE70"/>
              </a:solidFill>
            </a:endParaRPr>
          </a:p>
        </p:txBody>
      </p:sp>
    </p:spTree>
    <p:extLst>
      <p:ext uri="{BB962C8B-B14F-4D97-AF65-F5344CB8AC3E}">
        <p14:creationId xmlns:p14="http://schemas.microsoft.com/office/powerpoint/2010/main" val="3507253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3">
                    <a:lumMod val="60000"/>
                    <a:lumOff val="40000"/>
                  </a:schemeClr>
                </a:solidFill>
              </a:rPr>
              <a:t>Staging</a:t>
            </a:r>
            <a:endParaRPr lang="en-US" dirty="0">
              <a:solidFill>
                <a:schemeClr val="accent3">
                  <a:lumMod val="60000"/>
                  <a:lumOff val="40000"/>
                </a:schemeClr>
              </a:solidFill>
            </a:endParaRPr>
          </a:p>
        </p:txBody>
      </p:sp>
      <p:sp>
        <p:nvSpPr>
          <p:cNvPr id="3" name="Content Placeholder 2"/>
          <p:cNvSpPr>
            <a:spLocks noGrp="1"/>
          </p:cNvSpPr>
          <p:nvPr>
            <p:ph idx="1"/>
          </p:nvPr>
        </p:nvSpPr>
        <p:spPr/>
        <p:txBody>
          <a:bodyPr>
            <a:normAutofit fontScale="92500" lnSpcReduction="20000"/>
          </a:bodyPr>
          <a:lstStyle/>
          <a:p>
            <a:pPr marL="68580" indent="0">
              <a:buNone/>
            </a:pPr>
            <a:r>
              <a:rPr lang="en-US" dirty="0" smtClean="0"/>
              <a:t>There are different ways to stage Ocular melanoma. </a:t>
            </a:r>
          </a:p>
          <a:p>
            <a:endParaRPr lang="en-US" dirty="0"/>
          </a:p>
          <a:p>
            <a:r>
              <a:rPr lang="en-US" dirty="0" smtClean="0">
                <a:solidFill>
                  <a:schemeClr val="accent3">
                    <a:lumMod val="60000"/>
                    <a:lumOff val="40000"/>
                  </a:schemeClr>
                </a:solidFill>
              </a:rPr>
              <a:t>TNM system:   </a:t>
            </a:r>
            <a:r>
              <a:rPr lang="en-US" dirty="0" smtClean="0"/>
              <a:t>which looks at the tumor size (T), whether the cancer has spread into lymph nodes (N) and whether it has spread to other parts (M-</a:t>
            </a:r>
            <a:r>
              <a:rPr lang="en-US" dirty="0" err="1" smtClean="0"/>
              <a:t>metastasised</a:t>
            </a:r>
            <a:r>
              <a:rPr lang="en-US" dirty="0" smtClean="0"/>
              <a:t>).</a:t>
            </a:r>
          </a:p>
          <a:p>
            <a:pPr marL="68580" indent="0">
              <a:buNone/>
            </a:pPr>
            <a:r>
              <a:rPr lang="en-US" i="1" dirty="0" smtClean="0">
                <a:solidFill>
                  <a:schemeClr val="accent1">
                    <a:lumMod val="60000"/>
                    <a:lumOff val="40000"/>
                  </a:schemeClr>
                </a:solidFill>
              </a:rPr>
              <a:t>OM rarely spreads the lymph system, its more likely to spread through the blood</a:t>
            </a:r>
            <a:r>
              <a:rPr lang="en-US" i="1" dirty="0" smtClean="0"/>
              <a:t>.</a:t>
            </a:r>
            <a:endParaRPr lang="en-US" i="1" dirty="0"/>
          </a:p>
          <a:p>
            <a:r>
              <a:rPr lang="en-US" dirty="0" smtClean="0">
                <a:solidFill>
                  <a:srgbClr val="FCDE70"/>
                </a:solidFill>
              </a:rPr>
              <a:t>Simple staging: </a:t>
            </a:r>
          </a:p>
          <a:p>
            <a:pPr marL="68580" indent="0">
              <a:buNone/>
            </a:pPr>
            <a:r>
              <a:rPr lang="en-US" dirty="0"/>
              <a:t>	</a:t>
            </a:r>
            <a:r>
              <a:rPr lang="en-US" dirty="0" smtClean="0">
                <a:solidFill>
                  <a:srgbClr val="FCDE70"/>
                </a:solidFill>
              </a:rPr>
              <a:t>Small: </a:t>
            </a:r>
            <a:r>
              <a:rPr lang="en-US" dirty="0" smtClean="0"/>
              <a:t>the melanoma is between 1mm and 2.5mm thick and up to 	5mm wide.</a:t>
            </a:r>
          </a:p>
          <a:p>
            <a:pPr marL="68580" indent="0">
              <a:buNone/>
            </a:pPr>
            <a:r>
              <a:rPr lang="en-US" dirty="0"/>
              <a:t>	</a:t>
            </a:r>
            <a:r>
              <a:rPr lang="en-US" dirty="0" smtClean="0">
                <a:solidFill>
                  <a:srgbClr val="FCDE70"/>
                </a:solidFill>
              </a:rPr>
              <a:t>Medium: </a:t>
            </a:r>
            <a:r>
              <a:rPr lang="en-US" dirty="0" smtClean="0"/>
              <a:t>the melanoma is between 2.5 and 10mm thick, and 		between 5mm and 16mm wide</a:t>
            </a:r>
          </a:p>
          <a:p>
            <a:pPr marL="68580" indent="0">
              <a:buNone/>
            </a:pPr>
            <a:r>
              <a:rPr lang="en-US" dirty="0"/>
              <a:t>	</a:t>
            </a:r>
            <a:r>
              <a:rPr lang="en-US" dirty="0" smtClean="0">
                <a:solidFill>
                  <a:srgbClr val="FCDE70"/>
                </a:solidFill>
              </a:rPr>
              <a:t>Large:  </a:t>
            </a:r>
            <a:r>
              <a:rPr lang="en-US" dirty="0" smtClean="0"/>
              <a:t>the melanoma is more than 10mm thick or more than 16mm 		wide. 		</a:t>
            </a:r>
            <a:endParaRPr lang="en-US" dirty="0"/>
          </a:p>
        </p:txBody>
      </p:sp>
    </p:spTree>
    <p:extLst>
      <p:ext uri="{BB962C8B-B14F-4D97-AF65-F5344CB8AC3E}">
        <p14:creationId xmlns:p14="http://schemas.microsoft.com/office/powerpoint/2010/main" val="3329922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Screen Shot 2013-10-28 at 11.58.55 AM.png"/>
          <p:cNvPicPr>
            <a:picLocks noGrp="1" noChangeAspect="1"/>
          </p:cNvPicPr>
          <p:nvPr>
            <p:ph idx="1"/>
          </p:nvPr>
        </p:nvPicPr>
        <p:blipFill>
          <a:blip r:embed="rId2">
            <a:extLst>
              <a:ext uri="{28A0092B-C50C-407E-A947-70E740481C1C}">
                <a14:useLocalDpi xmlns:a14="http://schemas.microsoft.com/office/drawing/2010/main" val="0"/>
              </a:ext>
            </a:extLst>
          </a:blip>
          <a:srcRect t="2612" b="2612"/>
          <a:stretch>
            <a:fillRect/>
          </a:stretch>
        </p:blipFill>
        <p:spPr>
          <a:xfrm>
            <a:off x="1335299" y="1970435"/>
            <a:ext cx="6106896" cy="3193785"/>
          </a:xfrm>
        </p:spPr>
      </p:pic>
    </p:spTree>
    <p:extLst>
      <p:ext uri="{BB962C8B-B14F-4D97-AF65-F5344CB8AC3E}">
        <p14:creationId xmlns:p14="http://schemas.microsoft.com/office/powerpoint/2010/main" val="1341681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3">
                    <a:lumMod val="60000"/>
                    <a:lumOff val="40000"/>
                  </a:schemeClr>
                </a:solidFill>
              </a:rPr>
              <a:t>Ocular melanoma </a:t>
            </a:r>
            <a:endParaRPr lang="en-US" dirty="0">
              <a:solidFill>
                <a:schemeClr val="accent3">
                  <a:lumMod val="60000"/>
                  <a:lumOff val="40000"/>
                </a:schemeClr>
              </a:solidFill>
            </a:endParaRPr>
          </a:p>
        </p:txBody>
      </p:sp>
      <p:pic>
        <p:nvPicPr>
          <p:cNvPr id="4" name="Content Placeholder 3" descr="Unknown.jpeg"/>
          <p:cNvPicPr>
            <a:picLocks noGrp="1" noChangeAspect="1"/>
          </p:cNvPicPr>
          <p:nvPr>
            <p:ph idx="1"/>
          </p:nvPr>
        </p:nvPicPr>
        <p:blipFill>
          <a:blip r:embed="rId2">
            <a:extLst>
              <a:ext uri="{28A0092B-C50C-407E-A947-70E740481C1C}">
                <a14:useLocalDpi xmlns:a14="http://schemas.microsoft.com/office/drawing/2010/main" val="0"/>
              </a:ext>
            </a:extLst>
          </a:blip>
          <a:srcRect t="24500" b="24500"/>
          <a:stretch>
            <a:fillRect/>
          </a:stretch>
        </p:blipFill>
        <p:spPr>
          <a:xfrm>
            <a:off x="685801" y="2665827"/>
            <a:ext cx="2993276" cy="2414346"/>
          </a:xfrm>
        </p:spPr>
      </p:pic>
      <p:pic>
        <p:nvPicPr>
          <p:cNvPr id="5" name="Picture 4" descr="images-1.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4544" y="2665827"/>
            <a:ext cx="3479800" cy="2336800"/>
          </a:xfrm>
          <a:prstGeom prst="rect">
            <a:avLst/>
          </a:prstGeom>
        </p:spPr>
      </p:pic>
    </p:spTree>
    <p:extLst>
      <p:ext uri="{BB962C8B-B14F-4D97-AF65-F5344CB8AC3E}">
        <p14:creationId xmlns:p14="http://schemas.microsoft.com/office/powerpoint/2010/main" val="3678676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Ocular Melanoma</a:t>
            </a:r>
            <a:endParaRPr lang="en-US" dirty="0">
              <a:solidFill>
                <a:srgbClr val="FCDE70"/>
              </a:solidFill>
            </a:endParaRPr>
          </a:p>
        </p:txBody>
      </p:sp>
      <p:pic>
        <p:nvPicPr>
          <p:cNvPr id="6" name="Content Placeholder 5"/>
          <p:cNvPicPr>
            <a:picLocks noGrp="1" noChangeAspect="1"/>
          </p:cNvPicPr>
          <p:nvPr>
            <p:ph idx="1"/>
          </p:nvPr>
        </p:nvPicPr>
        <p:blipFill>
          <a:blip r:embed="rId2"/>
          <a:srcRect t="20216" b="20216"/>
          <a:stretch>
            <a:fillRect/>
          </a:stretch>
        </p:blipFill>
        <p:spPr>
          <a:xfrm>
            <a:off x="685801" y="2163419"/>
            <a:ext cx="2638442" cy="2471668"/>
          </a:xfrm>
        </p:spPr>
      </p:pic>
      <p:pic>
        <p:nvPicPr>
          <p:cNvPr id="7" name="Picture 6"/>
          <p:cNvPicPr>
            <a:picLocks noChangeAspect="1"/>
          </p:cNvPicPr>
          <p:nvPr/>
        </p:nvPicPr>
        <p:blipFill>
          <a:blip r:embed="rId3"/>
          <a:stretch>
            <a:fillRect/>
          </a:stretch>
        </p:blipFill>
        <p:spPr>
          <a:xfrm>
            <a:off x="4668879" y="2371993"/>
            <a:ext cx="3576361" cy="2263093"/>
          </a:xfrm>
          <a:prstGeom prst="rect">
            <a:avLst/>
          </a:prstGeom>
        </p:spPr>
      </p:pic>
    </p:spTree>
    <p:extLst>
      <p:ext uri="{BB962C8B-B14F-4D97-AF65-F5344CB8AC3E}">
        <p14:creationId xmlns:p14="http://schemas.microsoft.com/office/powerpoint/2010/main" val="649256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Treatment</a:t>
            </a:r>
            <a:endParaRPr lang="en-US" dirty="0">
              <a:solidFill>
                <a:srgbClr val="FCDE70"/>
              </a:solidFill>
            </a:endParaRPr>
          </a:p>
        </p:txBody>
      </p:sp>
      <p:sp>
        <p:nvSpPr>
          <p:cNvPr id="3" name="Content Placeholder 2"/>
          <p:cNvSpPr>
            <a:spLocks noGrp="1"/>
          </p:cNvSpPr>
          <p:nvPr>
            <p:ph idx="1"/>
          </p:nvPr>
        </p:nvSpPr>
        <p:spPr>
          <a:xfrm>
            <a:off x="685800" y="1600200"/>
            <a:ext cx="7772400" cy="4722001"/>
          </a:xfrm>
        </p:spPr>
        <p:txBody>
          <a:bodyPr>
            <a:normAutofit/>
          </a:bodyPr>
          <a:lstStyle/>
          <a:p>
            <a:pPr marL="68580" indent="0">
              <a:buNone/>
            </a:pPr>
            <a:r>
              <a:rPr lang="en-US" dirty="0" smtClean="0"/>
              <a:t>Depending on the size of the tumor,  location and if the cancer has spread, some of the treatment options are listed below:</a:t>
            </a:r>
          </a:p>
          <a:p>
            <a:pPr marL="68580" indent="0">
              <a:buNone/>
            </a:pPr>
            <a:endParaRPr lang="en-US" dirty="0" smtClean="0"/>
          </a:p>
          <a:p>
            <a:r>
              <a:rPr lang="en-US" dirty="0" smtClean="0">
                <a:solidFill>
                  <a:schemeClr val="accent3">
                    <a:lumMod val="60000"/>
                    <a:lumOff val="40000"/>
                  </a:schemeClr>
                </a:solidFill>
              </a:rPr>
              <a:t>Watchful waiting </a:t>
            </a:r>
            <a:r>
              <a:rPr lang="en-US" dirty="0" smtClean="0"/>
              <a:t>(if tumor is small or slow growing)</a:t>
            </a:r>
          </a:p>
          <a:p>
            <a:r>
              <a:rPr lang="en-US" dirty="0" smtClean="0">
                <a:solidFill>
                  <a:srgbClr val="FCDE70"/>
                </a:solidFill>
              </a:rPr>
              <a:t>Surgery </a:t>
            </a:r>
            <a:r>
              <a:rPr lang="en-US" dirty="0" smtClean="0"/>
              <a:t>(removal of tumor and surrounding tissue)</a:t>
            </a:r>
          </a:p>
          <a:p>
            <a:r>
              <a:rPr lang="en-US" dirty="0" smtClean="0">
                <a:solidFill>
                  <a:srgbClr val="FCDE70"/>
                </a:solidFill>
              </a:rPr>
              <a:t>Plaque radiation therapy </a:t>
            </a:r>
            <a:r>
              <a:rPr lang="en-US" dirty="0" smtClean="0"/>
              <a:t>( thin piece of metal with radioactive seeds on one side is sewn onto the outside wall of the eye with seeds aimed at the tumor. </a:t>
            </a:r>
            <a:r>
              <a:rPr lang="en-US" dirty="0"/>
              <a:t> </a:t>
            </a:r>
            <a:r>
              <a:rPr lang="en-US" dirty="0" smtClean="0"/>
              <a:t>Removed at end of treatment (several days). </a:t>
            </a:r>
            <a:endParaRPr lang="en-US" dirty="0" smtClean="0">
              <a:solidFill>
                <a:srgbClr val="FCDE70"/>
              </a:solidFill>
            </a:endParaRPr>
          </a:p>
          <a:p>
            <a:pPr marL="68580" indent="0">
              <a:buNone/>
            </a:pPr>
            <a:endParaRPr lang="en-US" dirty="0" smtClean="0"/>
          </a:p>
          <a:p>
            <a:pPr marL="68580" indent="0">
              <a:buNone/>
            </a:pPr>
            <a:endParaRPr lang="en-US" dirty="0"/>
          </a:p>
          <a:p>
            <a:pPr marL="68580" indent="0">
              <a:buNone/>
            </a:pPr>
            <a:endParaRPr lang="en-US" dirty="0" smtClean="0"/>
          </a:p>
          <a:p>
            <a:endParaRPr lang="en-US" dirty="0"/>
          </a:p>
          <a:p>
            <a:pPr marL="68580" indent="0">
              <a:buNone/>
            </a:pPr>
            <a:endParaRPr lang="en-US" dirty="0"/>
          </a:p>
        </p:txBody>
      </p:sp>
      <p:pic>
        <p:nvPicPr>
          <p:cNvPr id="4" name="Picture 3"/>
          <p:cNvPicPr>
            <a:picLocks noChangeAspect="1"/>
          </p:cNvPicPr>
          <p:nvPr/>
        </p:nvPicPr>
        <p:blipFill>
          <a:blip r:embed="rId2"/>
          <a:stretch>
            <a:fillRect/>
          </a:stretch>
        </p:blipFill>
        <p:spPr>
          <a:xfrm>
            <a:off x="1662120" y="4575891"/>
            <a:ext cx="2054307" cy="1578215"/>
          </a:xfrm>
          <a:prstGeom prst="rect">
            <a:avLst/>
          </a:prstGeom>
        </p:spPr>
      </p:pic>
      <p:pic>
        <p:nvPicPr>
          <p:cNvPr id="6" name="Picture 5"/>
          <p:cNvPicPr>
            <a:picLocks noChangeAspect="1"/>
          </p:cNvPicPr>
          <p:nvPr/>
        </p:nvPicPr>
        <p:blipFill>
          <a:blip r:embed="rId3"/>
          <a:stretch>
            <a:fillRect/>
          </a:stretch>
        </p:blipFill>
        <p:spPr>
          <a:xfrm>
            <a:off x="4668880" y="4641260"/>
            <a:ext cx="2100996" cy="1774325"/>
          </a:xfrm>
          <a:prstGeom prst="rect">
            <a:avLst/>
          </a:prstGeom>
        </p:spPr>
      </p:pic>
    </p:spTree>
    <p:extLst>
      <p:ext uri="{BB962C8B-B14F-4D97-AF65-F5344CB8AC3E}">
        <p14:creationId xmlns:p14="http://schemas.microsoft.com/office/powerpoint/2010/main" val="1738002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Treatment</a:t>
            </a:r>
            <a:endParaRPr lang="en-US" dirty="0">
              <a:solidFill>
                <a:srgbClr val="FCDE70"/>
              </a:solidFill>
            </a:endParaRPr>
          </a:p>
        </p:txBody>
      </p:sp>
      <p:sp>
        <p:nvSpPr>
          <p:cNvPr id="3" name="Content Placeholder 2"/>
          <p:cNvSpPr>
            <a:spLocks noGrp="1"/>
          </p:cNvSpPr>
          <p:nvPr>
            <p:ph idx="1"/>
          </p:nvPr>
        </p:nvSpPr>
        <p:spPr/>
        <p:txBody>
          <a:bodyPr/>
          <a:lstStyle/>
          <a:p>
            <a:endParaRPr lang="en-US" dirty="0" smtClean="0">
              <a:solidFill>
                <a:srgbClr val="FCDE70"/>
              </a:solidFill>
            </a:endParaRPr>
          </a:p>
          <a:p>
            <a:r>
              <a:rPr lang="en-US" dirty="0" smtClean="0">
                <a:solidFill>
                  <a:srgbClr val="FCDE70"/>
                </a:solidFill>
              </a:rPr>
              <a:t>Charged particle external beam therapy</a:t>
            </a:r>
            <a:r>
              <a:rPr lang="en-US" dirty="0"/>
              <a:t>(uses a particle accelerator to fire high-energy particles such as protons that kill cancer cells. </a:t>
            </a:r>
            <a:endParaRPr lang="en-US" dirty="0">
              <a:solidFill>
                <a:srgbClr val="FCDE70"/>
              </a:solidFill>
            </a:endParaRPr>
          </a:p>
          <a:p>
            <a:r>
              <a:rPr lang="en-US" dirty="0" err="1" smtClean="0">
                <a:solidFill>
                  <a:srgbClr val="FCDE70"/>
                </a:solidFill>
              </a:rPr>
              <a:t>Enucleation</a:t>
            </a:r>
            <a:r>
              <a:rPr lang="en-US" dirty="0" smtClean="0">
                <a:solidFill>
                  <a:srgbClr val="FFFFFF"/>
                </a:solidFill>
              </a:rPr>
              <a:t> (the removal of the eye) and implant attached </a:t>
            </a:r>
          </a:p>
          <a:p>
            <a:r>
              <a:rPr lang="en-US" dirty="0" err="1" smtClean="0">
                <a:solidFill>
                  <a:srgbClr val="FCDE70"/>
                </a:solidFill>
              </a:rPr>
              <a:t>Cryotherapy</a:t>
            </a:r>
            <a:r>
              <a:rPr lang="en-US" dirty="0" smtClean="0">
                <a:solidFill>
                  <a:srgbClr val="FFFFFF"/>
                </a:solidFill>
              </a:rPr>
              <a:t> (general use of low temperatures) </a:t>
            </a:r>
          </a:p>
          <a:p>
            <a:pPr marL="68580" indent="0">
              <a:buNone/>
            </a:pPr>
            <a:endParaRPr lang="en-US" dirty="0">
              <a:solidFill>
                <a:srgbClr val="FFFFFF"/>
              </a:solidFill>
            </a:endParaRPr>
          </a:p>
          <a:p>
            <a:pPr marL="68580" indent="0">
              <a:buNone/>
            </a:pPr>
            <a:endParaRPr lang="en-US" dirty="0" smtClean="0">
              <a:solidFill>
                <a:srgbClr val="FFFFFF"/>
              </a:solidFill>
            </a:endParaRPr>
          </a:p>
        </p:txBody>
      </p:sp>
    </p:spTree>
    <p:extLst>
      <p:ext uri="{BB962C8B-B14F-4D97-AF65-F5344CB8AC3E}">
        <p14:creationId xmlns:p14="http://schemas.microsoft.com/office/powerpoint/2010/main" val="141838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What is  Ocular melanoma?</a:t>
            </a:r>
            <a:endParaRPr lang="en-US" dirty="0">
              <a:solidFill>
                <a:srgbClr val="FCDE70"/>
              </a:solidFill>
            </a:endParaRPr>
          </a:p>
        </p:txBody>
      </p:sp>
      <p:sp>
        <p:nvSpPr>
          <p:cNvPr id="3" name="Content Placeholder 2"/>
          <p:cNvSpPr>
            <a:spLocks noGrp="1"/>
          </p:cNvSpPr>
          <p:nvPr>
            <p:ph idx="1"/>
          </p:nvPr>
        </p:nvSpPr>
        <p:spPr>
          <a:xfrm>
            <a:off x="685800" y="1730941"/>
            <a:ext cx="7772400" cy="3825498"/>
          </a:xfrm>
        </p:spPr>
        <p:txBody>
          <a:bodyPr/>
          <a:lstStyle/>
          <a:p>
            <a:pPr marL="68580" indent="0">
              <a:buNone/>
            </a:pPr>
            <a:endParaRPr lang="en-US" dirty="0"/>
          </a:p>
          <a:p>
            <a:pPr marL="68580" indent="0">
              <a:buNone/>
            </a:pPr>
            <a:r>
              <a:rPr lang="en-US" dirty="0" smtClean="0"/>
              <a:t>Ocular Melanoma is a cancer (melanoma) of the eye involving the iris, </a:t>
            </a:r>
            <a:r>
              <a:rPr lang="en-US" dirty="0" err="1" smtClean="0"/>
              <a:t>ciliary</a:t>
            </a:r>
            <a:r>
              <a:rPr lang="en-US" dirty="0" smtClean="0"/>
              <a:t> body or choroid. </a:t>
            </a:r>
            <a:endParaRPr lang="en-US" dirty="0"/>
          </a:p>
          <a:p>
            <a:pPr marL="68580" indent="0">
              <a:buNone/>
            </a:pPr>
            <a:endParaRPr lang="en-US" dirty="0" smtClean="0"/>
          </a:p>
          <a:p>
            <a:pPr marL="68580" indent="0">
              <a:buNone/>
            </a:pPr>
            <a:r>
              <a:rPr lang="en-US" dirty="0" smtClean="0"/>
              <a:t>Tumors arise from the pigment cells (melanocytes) that reside within the uvea giving color to the eye. </a:t>
            </a:r>
          </a:p>
        </p:txBody>
      </p:sp>
    </p:spTree>
    <p:extLst>
      <p:ext uri="{BB962C8B-B14F-4D97-AF65-F5344CB8AC3E}">
        <p14:creationId xmlns:p14="http://schemas.microsoft.com/office/powerpoint/2010/main" val="3156489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CDE70"/>
                </a:solidFill>
              </a:rPr>
              <a:t>Follow-up</a:t>
            </a:r>
            <a:endParaRPr lang="en-US" dirty="0">
              <a:solidFill>
                <a:srgbClr val="FCDE70"/>
              </a:solidFill>
            </a:endParaRPr>
          </a:p>
        </p:txBody>
      </p:sp>
      <p:sp>
        <p:nvSpPr>
          <p:cNvPr id="3" name="Content Placeholder 2"/>
          <p:cNvSpPr>
            <a:spLocks noGrp="1"/>
          </p:cNvSpPr>
          <p:nvPr>
            <p:ph idx="1"/>
          </p:nvPr>
        </p:nvSpPr>
        <p:spPr/>
        <p:txBody>
          <a:bodyPr/>
          <a:lstStyle/>
          <a:p>
            <a:r>
              <a:rPr lang="en-US" dirty="0" smtClean="0"/>
              <a:t>Have regular check-ups (every 6 months) </a:t>
            </a:r>
          </a:p>
          <a:p>
            <a:r>
              <a:rPr lang="en-US" dirty="0" smtClean="0"/>
              <a:t>Blood tests</a:t>
            </a:r>
          </a:p>
          <a:p>
            <a:r>
              <a:rPr lang="en-US" dirty="0" smtClean="0"/>
              <a:t>X-rays or scans</a:t>
            </a:r>
          </a:p>
          <a:p>
            <a:r>
              <a:rPr lang="en-US" dirty="0" smtClean="0"/>
              <a:t>Eye examinations</a:t>
            </a:r>
          </a:p>
          <a:p>
            <a:r>
              <a:rPr lang="en-US" dirty="0" smtClean="0"/>
              <a:t>Report any new symptoms or concerns</a:t>
            </a:r>
            <a:endParaRPr lang="en-US" dirty="0"/>
          </a:p>
        </p:txBody>
      </p:sp>
    </p:spTree>
    <p:extLst>
      <p:ext uri="{BB962C8B-B14F-4D97-AF65-F5344CB8AC3E}">
        <p14:creationId xmlns:p14="http://schemas.microsoft.com/office/powerpoint/2010/main" val="3905216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B7E776"/>
                </a:solidFill>
              </a:rPr>
              <a:t> </a:t>
            </a:r>
            <a:r>
              <a:rPr lang="en-US" dirty="0" smtClean="0">
                <a:solidFill>
                  <a:srgbClr val="FCDE70"/>
                </a:solidFill>
              </a:rPr>
              <a:t>Uvea</a:t>
            </a:r>
            <a:endParaRPr lang="en-US" dirty="0">
              <a:solidFill>
                <a:srgbClr val="FCDE70"/>
              </a:solidFill>
            </a:endParaRPr>
          </a:p>
        </p:txBody>
      </p:sp>
      <p:sp>
        <p:nvSpPr>
          <p:cNvPr id="11" name="Content Placeholder 10"/>
          <p:cNvSpPr>
            <a:spLocks noGrp="1"/>
          </p:cNvSpPr>
          <p:nvPr>
            <p:ph idx="1"/>
          </p:nvPr>
        </p:nvSpPr>
        <p:spPr>
          <a:xfrm>
            <a:off x="685800" y="1260705"/>
            <a:ext cx="7772400" cy="4426474"/>
          </a:xfrm>
        </p:spPr>
        <p:txBody>
          <a:bodyPr/>
          <a:lstStyle/>
          <a:p>
            <a:pPr marL="68580" indent="0">
              <a:buNone/>
            </a:pPr>
            <a:r>
              <a:rPr lang="en-US" dirty="0" smtClean="0">
                <a:solidFill>
                  <a:srgbClr val="FFFFFF"/>
                </a:solidFill>
              </a:rPr>
              <a:t>Th</a:t>
            </a:r>
            <a:r>
              <a:rPr lang="en-US" dirty="0" smtClean="0"/>
              <a:t>e Uvea is the middle layer of the eye underneath the white part of the eye (sclera).  It has three parts:</a:t>
            </a:r>
          </a:p>
          <a:p>
            <a:pPr marL="68580" indent="0">
              <a:buNone/>
            </a:pPr>
            <a:r>
              <a:rPr lang="en-US" dirty="0" smtClean="0">
                <a:solidFill>
                  <a:srgbClr val="FFFF00"/>
                </a:solidFill>
              </a:rPr>
              <a:t> </a:t>
            </a:r>
          </a:p>
          <a:p>
            <a:r>
              <a:rPr lang="en-US" dirty="0" smtClean="0">
                <a:solidFill>
                  <a:srgbClr val="FCDE70"/>
                </a:solidFill>
              </a:rPr>
              <a:t>Iris:</a:t>
            </a:r>
            <a:r>
              <a:rPr lang="en-US" dirty="0">
                <a:solidFill>
                  <a:srgbClr val="FCDE70"/>
                </a:solidFill>
              </a:rPr>
              <a:t> </a:t>
            </a:r>
            <a:r>
              <a:rPr lang="en-US" dirty="0" smtClean="0">
                <a:solidFill>
                  <a:srgbClr val="FCDE70"/>
                </a:solidFill>
              </a:rPr>
              <a:t> </a:t>
            </a:r>
            <a:r>
              <a:rPr lang="en-US" dirty="0" smtClean="0"/>
              <a:t>The colored part of the eye that opens and closes to change the amount of light that enters the eye. </a:t>
            </a:r>
          </a:p>
          <a:p>
            <a:pPr marL="68580" indent="0">
              <a:buNone/>
            </a:pPr>
            <a:endParaRPr lang="en-US" dirty="0"/>
          </a:p>
          <a:p>
            <a:r>
              <a:rPr lang="en-US" dirty="0" err="1" smtClean="0">
                <a:solidFill>
                  <a:srgbClr val="FCDE70"/>
                </a:solidFill>
              </a:rPr>
              <a:t>Ciliary</a:t>
            </a:r>
            <a:r>
              <a:rPr lang="en-US" dirty="0" smtClean="0">
                <a:solidFill>
                  <a:srgbClr val="FCDE70"/>
                </a:solidFill>
              </a:rPr>
              <a:t> Body:</a:t>
            </a:r>
            <a:r>
              <a:rPr lang="en-US" dirty="0">
                <a:solidFill>
                  <a:srgbClr val="FCDE70"/>
                </a:solidFill>
              </a:rPr>
              <a:t> </a:t>
            </a:r>
            <a:r>
              <a:rPr lang="en-US" dirty="0" smtClean="0">
                <a:solidFill>
                  <a:srgbClr val="FCDE70"/>
                </a:solidFill>
              </a:rPr>
              <a:t> </a:t>
            </a:r>
            <a:r>
              <a:rPr lang="en-US" dirty="0" smtClean="0"/>
              <a:t>A muscle in the eye that changes the shape of the lens so that the eye can focus. </a:t>
            </a:r>
          </a:p>
          <a:p>
            <a:endParaRPr lang="en-US" dirty="0"/>
          </a:p>
          <a:p>
            <a:r>
              <a:rPr lang="en-US" dirty="0" smtClean="0">
                <a:solidFill>
                  <a:srgbClr val="FCDE70"/>
                </a:solidFill>
              </a:rPr>
              <a:t>Choroid:</a:t>
            </a:r>
            <a:r>
              <a:rPr lang="en-US" dirty="0">
                <a:solidFill>
                  <a:srgbClr val="FCDE70"/>
                </a:solidFill>
              </a:rPr>
              <a:t> </a:t>
            </a:r>
            <a:r>
              <a:rPr lang="en-US" dirty="0" smtClean="0">
                <a:solidFill>
                  <a:srgbClr val="FCDE70"/>
                </a:solidFill>
              </a:rPr>
              <a:t> </a:t>
            </a:r>
            <a:r>
              <a:rPr lang="en-US" dirty="0" smtClean="0"/>
              <a:t>A layer of tissue that is in the back of the eye, next to the retina that makes a picture. </a:t>
            </a:r>
            <a:endParaRPr lang="en-US" dirty="0"/>
          </a:p>
        </p:txBody>
      </p:sp>
    </p:spTree>
    <p:extLst>
      <p:ext uri="{BB962C8B-B14F-4D97-AF65-F5344CB8AC3E}">
        <p14:creationId xmlns:p14="http://schemas.microsoft.com/office/powerpoint/2010/main" val="255516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Anatomy of the eye</a:t>
            </a:r>
            <a:endParaRPr lang="en-US" dirty="0">
              <a:solidFill>
                <a:srgbClr val="FCDE70"/>
              </a:solidFill>
            </a:endParaRPr>
          </a:p>
        </p:txBody>
      </p:sp>
      <p:pic>
        <p:nvPicPr>
          <p:cNvPr id="12" name="Content Placeholder 11"/>
          <p:cNvPicPr>
            <a:picLocks noGrp="1" noChangeAspect="1"/>
          </p:cNvPicPr>
          <p:nvPr>
            <p:ph idx="1"/>
          </p:nvPr>
        </p:nvPicPr>
        <p:blipFill>
          <a:blip r:embed="rId2"/>
          <a:srcRect t="11347" b="11347"/>
          <a:stretch>
            <a:fillRect/>
          </a:stretch>
        </p:blipFill>
        <p:spPr>
          <a:xfrm>
            <a:off x="1998280" y="1624908"/>
            <a:ext cx="5023714" cy="3184447"/>
          </a:xfrm>
        </p:spPr>
      </p:pic>
    </p:spTree>
    <p:extLst>
      <p:ext uri="{BB962C8B-B14F-4D97-AF65-F5344CB8AC3E}">
        <p14:creationId xmlns:p14="http://schemas.microsoft.com/office/powerpoint/2010/main" val="2791753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CDE70"/>
                </a:solidFill>
              </a:rPr>
              <a:t>Signs &amp; symptoms of ocular</a:t>
            </a:r>
            <a:r>
              <a:rPr lang="en-US" dirty="0" smtClean="0">
                <a:solidFill>
                  <a:schemeClr val="accent1">
                    <a:lumMod val="60000"/>
                    <a:lumOff val="40000"/>
                  </a:schemeClr>
                </a:solidFill>
              </a:rPr>
              <a:t> </a:t>
            </a:r>
            <a:r>
              <a:rPr lang="en-US" dirty="0" smtClean="0">
                <a:solidFill>
                  <a:srgbClr val="FCDE70"/>
                </a:solidFill>
              </a:rPr>
              <a:t>melanoma</a:t>
            </a:r>
            <a:endParaRPr lang="en-US" dirty="0">
              <a:solidFill>
                <a:srgbClr val="FCDE70"/>
              </a:solidFill>
            </a:endParaRPr>
          </a:p>
        </p:txBody>
      </p:sp>
      <p:sp>
        <p:nvSpPr>
          <p:cNvPr id="7" name="Content Placeholder 6"/>
          <p:cNvSpPr>
            <a:spLocks noGrp="1"/>
          </p:cNvSpPr>
          <p:nvPr>
            <p:ph idx="1"/>
          </p:nvPr>
        </p:nvSpPr>
        <p:spPr/>
        <p:txBody>
          <a:bodyPr>
            <a:normAutofit fontScale="85000" lnSpcReduction="20000"/>
          </a:bodyPr>
          <a:lstStyle/>
          <a:p>
            <a:pPr marL="68580" indent="0">
              <a:buNone/>
            </a:pPr>
            <a:r>
              <a:rPr lang="en-US" dirty="0" smtClean="0"/>
              <a:t>In early stages,  ocular melanoma may not cause any symptoms because most the melanomas develop in the part of the eye you cannot see. </a:t>
            </a:r>
          </a:p>
          <a:p>
            <a:pPr marL="68580" indent="0">
              <a:buNone/>
            </a:pPr>
            <a:endParaRPr lang="en-US" dirty="0" smtClean="0"/>
          </a:p>
          <a:p>
            <a:r>
              <a:rPr lang="en-US" dirty="0" smtClean="0"/>
              <a:t>Blurred Vision</a:t>
            </a:r>
          </a:p>
          <a:p>
            <a:r>
              <a:rPr lang="en-US" dirty="0" smtClean="0"/>
              <a:t>Flashing Lights</a:t>
            </a:r>
          </a:p>
          <a:p>
            <a:r>
              <a:rPr lang="en-US" dirty="0" smtClean="0"/>
              <a:t>Shadows</a:t>
            </a:r>
          </a:p>
          <a:p>
            <a:r>
              <a:rPr lang="en-US" dirty="0" smtClean="0"/>
              <a:t>Poor vision in one eye</a:t>
            </a:r>
          </a:p>
          <a:p>
            <a:r>
              <a:rPr lang="en-US" dirty="0" smtClean="0"/>
              <a:t>Red, painful eye</a:t>
            </a:r>
          </a:p>
          <a:p>
            <a:r>
              <a:rPr lang="en-US" dirty="0" smtClean="0"/>
              <a:t>Floaters (spots or squiggles drifting in the field of vision)</a:t>
            </a:r>
          </a:p>
          <a:p>
            <a:r>
              <a:rPr lang="en-US" dirty="0" smtClean="0"/>
              <a:t>Dark spot on the iris</a:t>
            </a:r>
          </a:p>
          <a:p>
            <a:r>
              <a:rPr lang="en-US" dirty="0" smtClean="0"/>
              <a:t>Sudden loss of vision</a:t>
            </a:r>
          </a:p>
          <a:p>
            <a:r>
              <a:rPr lang="en-US" dirty="0" smtClean="0"/>
              <a:t>Change in size or shape of the pupil</a:t>
            </a:r>
          </a:p>
          <a:p>
            <a:endParaRPr lang="en-US" dirty="0"/>
          </a:p>
        </p:txBody>
      </p:sp>
    </p:spTree>
    <p:extLst>
      <p:ext uri="{BB962C8B-B14F-4D97-AF65-F5344CB8AC3E}">
        <p14:creationId xmlns:p14="http://schemas.microsoft.com/office/powerpoint/2010/main" val="2227972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Exam</a:t>
            </a:r>
            <a:endParaRPr lang="en-US" dirty="0">
              <a:solidFill>
                <a:srgbClr val="FCDE70"/>
              </a:solidFill>
            </a:endParaRPr>
          </a:p>
        </p:txBody>
      </p:sp>
      <p:sp>
        <p:nvSpPr>
          <p:cNvPr id="3" name="Content Placeholder 2"/>
          <p:cNvSpPr>
            <a:spLocks noGrp="1"/>
          </p:cNvSpPr>
          <p:nvPr>
            <p:ph idx="1"/>
          </p:nvPr>
        </p:nvSpPr>
        <p:spPr/>
        <p:txBody>
          <a:bodyPr/>
          <a:lstStyle/>
          <a:p>
            <a:pPr marL="68580" indent="0">
              <a:buNone/>
            </a:pPr>
            <a:endParaRPr lang="en-US" dirty="0" smtClean="0"/>
          </a:p>
          <a:p>
            <a:pPr marL="68580" indent="0">
              <a:buNone/>
            </a:pPr>
            <a:r>
              <a:rPr lang="en-US" dirty="0" smtClean="0"/>
              <a:t>Examination of the eye by an Ophthalmologist is an important step in diagnosing melanoma of the eye. </a:t>
            </a:r>
          </a:p>
          <a:p>
            <a:pPr marL="68580" indent="0">
              <a:buNone/>
            </a:pPr>
            <a:endParaRPr lang="en-US" dirty="0"/>
          </a:p>
          <a:p>
            <a:pPr marL="68580" indent="0">
              <a:buNone/>
            </a:pPr>
            <a:r>
              <a:rPr lang="en-US" dirty="0" smtClean="0"/>
              <a:t>Most of the time melanoma of the eye can be diagnosed with an eye exam alone.  Very rarely a biopsy will be needed. </a:t>
            </a:r>
            <a:endParaRPr lang="en-US" dirty="0"/>
          </a:p>
        </p:txBody>
      </p:sp>
    </p:spTree>
    <p:extLst>
      <p:ext uri="{BB962C8B-B14F-4D97-AF65-F5344CB8AC3E}">
        <p14:creationId xmlns:p14="http://schemas.microsoft.com/office/powerpoint/2010/main" val="3566947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Exam Instruments</a:t>
            </a:r>
            <a:endParaRPr lang="en-US" dirty="0">
              <a:solidFill>
                <a:srgbClr val="FCDE70"/>
              </a:solidFill>
            </a:endParaRPr>
          </a:p>
        </p:txBody>
      </p:sp>
      <p:sp>
        <p:nvSpPr>
          <p:cNvPr id="3" name="Content Placeholder 2"/>
          <p:cNvSpPr>
            <a:spLocks noGrp="1"/>
          </p:cNvSpPr>
          <p:nvPr>
            <p:ph idx="1"/>
          </p:nvPr>
        </p:nvSpPr>
        <p:spPr/>
        <p:txBody>
          <a:bodyPr>
            <a:normAutofit fontScale="92500"/>
          </a:bodyPr>
          <a:lstStyle/>
          <a:p>
            <a:r>
              <a:rPr lang="en-US" b="1" i="1" u="sng" dirty="0" smtClean="0">
                <a:solidFill>
                  <a:srgbClr val="FCDE70"/>
                </a:solidFill>
              </a:rPr>
              <a:t>Ophthalmoscope</a:t>
            </a:r>
            <a:r>
              <a:rPr lang="en-US" dirty="0" smtClean="0">
                <a:solidFill>
                  <a:srgbClr val="FCDE70"/>
                </a:solidFill>
              </a:rPr>
              <a:t>:  </a:t>
            </a:r>
            <a:r>
              <a:rPr lang="en-US" dirty="0" smtClean="0"/>
              <a:t>is a hand held instrument consisting of a light and a small magnifying lens.</a:t>
            </a:r>
          </a:p>
          <a:p>
            <a:pPr marL="68580" indent="0">
              <a:buNone/>
            </a:pPr>
            <a:endParaRPr lang="en-US" dirty="0"/>
          </a:p>
          <a:p>
            <a:r>
              <a:rPr lang="en-US" b="1" i="1" u="sng" dirty="0" smtClean="0">
                <a:solidFill>
                  <a:srgbClr val="FCDE70"/>
                </a:solidFill>
              </a:rPr>
              <a:t>Indirect Ophthalmoscope</a:t>
            </a:r>
            <a:r>
              <a:rPr lang="en-US" dirty="0" smtClean="0">
                <a:solidFill>
                  <a:srgbClr val="FCDE70"/>
                </a:solidFill>
              </a:rPr>
              <a:t>:   </a:t>
            </a:r>
            <a:r>
              <a:rPr lang="en-US" dirty="0" smtClean="0"/>
              <a:t>and a slit lamp is like a large microscope.  You sit down and rest your chin on a small platform while the doctor looks into your eye through the magnified lenses. </a:t>
            </a:r>
            <a:r>
              <a:rPr lang="en-US" dirty="0"/>
              <a:t> </a:t>
            </a:r>
            <a:r>
              <a:rPr lang="en-US" dirty="0" smtClean="0"/>
              <a:t>It usually gives a more detailed view inside the eye.</a:t>
            </a:r>
          </a:p>
          <a:p>
            <a:endParaRPr lang="en-US" dirty="0"/>
          </a:p>
          <a:p>
            <a:r>
              <a:rPr lang="en-US" b="1" i="1" u="sng" dirty="0" err="1" smtClean="0">
                <a:solidFill>
                  <a:srgbClr val="FCDE70"/>
                </a:solidFill>
              </a:rPr>
              <a:t>Gonioscopy</a:t>
            </a:r>
            <a:r>
              <a:rPr lang="en-US" b="1" i="1" dirty="0" smtClean="0">
                <a:solidFill>
                  <a:srgbClr val="FCDE70"/>
                </a:solidFill>
              </a:rPr>
              <a:t> lens</a:t>
            </a:r>
            <a:r>
              <a:rPr lang="en-US" dirty="0" smtClean="0">
                <a:solidFill>
                  <a:srgbClr val="FCDE70"/>
                </a:solidFill>
              </a:rPr>
              <a:t>:  </a:t>
            </a:r>
            <a:r>
              <a:rPr lang="en-US" dirty="0" smtClean="0"/>
              <a:t>is a specially mirrored lens that is placed on the cornea (after its numbed) that allows the doctor to see the deep structures on the angle of the front of the eye that would normally be hard to see. </a:t>
            </a:r>
            <a:endParaRPr lang="en-US" dirty="0"/>
          </a:p>
        </p:txBody>
      </p:sp>
    </p:spTree>
    <p:extLst>
      <p:ext uri="{BB962C8B-B14F-4D97-AF65-F5344CB8AC3E}">
        <p14:creationId xmlns:p14="http://schemas.microsoft.com/office/powerpoint/2010/main" val="64881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CDE70"/>
                </a:solidFill>
              </a:rPr>
              <a:t>Imaging</a:t>
            </a:r>
            <a:endParaRPr lang="en-US" dirty="0">
              <a:solidFill>
                <a:srgbClr val="FCDE70"/>
              </a:solidFill>
            </a:endParaRPr>
          </a:p>
        </p:txBody>
      </p:sp>
      <p:sp>
        <p:nvSpPr>
          <p:cNvPr id="5" name="Content Placeholder 4"/>
          <p:cNvSpPr>
            <a:spLocks noGrp="1"/>
          </p:cNvSpPr>
          <p:nvPr>
            <p:ph idx="1"/>
          </p:nvPr>
        </p:nvSpPr>
        <p:spPr/>
        <p:txBody>
          <a:bodyPr/>
          <a:lstStyle/>
          <a:p>
            <a:pPr marL="68580" indent="0">
              <a:buNone/>
            </a:pPr>
            <a:endParaRPr lang="en-US" dirty="0" smtClean="0"/>
          </a:p>
          <a:p>
            <a:pPr marL="68580" indent="0">
              <a:buNone/>
            </a:pPr>
            <a:r>
              <a:rPr lang="en-US" dirty="0" smtClean="0"/>
              <a:t>Imaging tests are sometimes used if the doctor feels like the eye exam suggests you might have eye cancer.  Some of those tests are as follows:</a:t>
            </a:r>
          </a:p>
          <a:p>
            <a:pPr marL="68580" indent="0">
              <a:buNone/>
            </a:pPr>
            <a:endParaRPr lang="en-US" dirty="0"/>
          </a:p>
          <a:p>
            <a:pPr marL="68580" indent="0">
              <a:buNone/>
            </a:pPr>
            <a:r>
              <a:rPr lang="en-US" dirty="0" smtClean="0">
                <a:solidFill>
                  <a:srgbClr val="FCDE70"/>
                </a:solidFill>
              </a:rPr>
              <a:t>Ultrasound:  </a:t>
            </a:r>
            <a:r>
              <a:rPr lang="en-US" dirty="0" smtClean="0"/>
              <a:t>Uses high-frequency sound waves to make a picture the eye.  A small wand-like instrument is placed up against the eyelid and the sound waves are sent through the eye. The instrument picks up the pattern of echoes that come back and is converted into an image on a computer screen. </a:t>
            </a:r>
          </a:p>
          <a:p>
            <a:pPr marL="68580" indent="0">
              <a:buNone/>
            </a:pPr>
            <a:endParaRPr lang="en-US" dirty="0"/>
          </a:p>
          <a:p>
            <a:pPr marL="68580" indent="0">
              <a:buNone/>
            </a:pPr>
            <a:endParaRPr lang="en-US" dirty="0"/>
          </a:p>
        </p:txBody>
      </p:sp>
    </p:spTree>
    <p:extLst>
      <p:ext uri="{BB962C8B-B14F-4D97-AF65-F5344CB8AC3E}">
        <p14:creationId xmlns:p14="http://schemas.microsoft.com/office/powerpoint/2010/main" val="92777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accent3">
                    <a:lumMod val="60000"/>
                    <a:lumOff val="40000"/>
                  </a:schemeClr>
                </a:solidFill>
              </a:rPr>
              <a:t>High-resolution ultrasound bio-microscopy:   </a:t>
            </a:r>
            <a:r>
              <a:rPr lang="en-US" dirty="0" smtClean="0"/>
              <a:t>A procedure in which high-energy sound waves are bounced off the internal tissue of the eye to make echo’s. </a:t>
            </a:r>
            <a:r>
              <a:rPr lang="en-US" dirty="0"/>
              <a:t> </a:t>
            </a:r>
            <a:r>
              <a:rPr lang="en-US" dirty="0" smtClean="0"/>
              <a:t>A small probe that sends and receives sound waves is placed gently on the surface of the eye. The echoes make a more detailed picture of the inside of the eye than a regular ultrasound.  The tumor is checked for its size, shape, thickness and for signs that the tumor has spread to nearby tissue. </a:t>
            </a:r>
            <a:endParaRPr lang="en-US" dirty="0"/>
          </a:p>
        </p:txBody>
      </p:sp>
    </p:spTree>
    <p:extLst>
      <p:ext uri="{BB962C8B-B14F-4D97-AF65-F5344CB8AC3E}">
        <p14:creationId xmlns:p14="http://schemas.microsoft.com/office/powerpoint/2010/main" val="3022471354"/>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Elemental.thmx</Template>
  <TotalTime>1980</TotalTime>
  <Words>1173</Words>
  <Application>Microsoft Macintosh PowerPoint</Application>
  <PresentationFormat>On-screen Show (4:3)</PresentationFormat>
  <Paragraphs>92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Urban Pop</vt:lpstr>
      <vt:lpstr>OCULAR MELANOMA</vt:lpstr>
      <vt:lpstr>What is  Ocular melanoma?</vt:lpstr>
      <vt:lpstr> Uvea</vt:lpstr>
      <vt:lpstr>Anatomy of the eye</vt:lpstr>
      <vt:lpstr>Signs &amp; symptoms of ocular melanoma</vt:lpstr>
      <vt:lpstr>Exam</vt:lpstr>
      <vt:lpstr>Exam Instruments</vt:lpstr>
      <vt:lpstr>Imaging</vt:lpstr>
      <vt:lpstr>PowerPoint Presentation</vt:lpstr>
      <vt:lpstr>PowerPoint Presentation</vt:lpstr>
      <vt:lpstr>Tests</vt:lpstr>
      <vt:lpstr>PowerPoint Presentation</vt:lpstr>
      <vt:lpstr>PowerPoint Presentation</vt:lpstr>
      <vt:lpstr>Staging</vt:lpstr>
      <vt:lpstr>PowerPoint Presentation</vt:lpstr>
      <vt:lpstr>Ocular melanoma </vt:lpstr>
      <vt:lpstr>Ocular Melanoma</vt:lpstr>
      <vt:lpstr>Treatment</vt:lpstr>
      <vt:lpstr>Treatment</vt:lpstr>
      <vt:lpstr>Follow-up</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OCULAR MELANOMA</dc:title>
  <dc:creator>Stephanie Shelton</dc:creator>
  <cp:lastModifiedBy>Kiley Wease</cp:lastModifiedBy>
  <cp:revision>58</cp:revision>
  <dcterms:created xsi:type="dcterms:W3CDTF">2013-10-23T17:12:26Z</dcterms:created>
  <dcterms:modified xsi:type="dcterms:W3CDTF">2015-01-28T16:31:39Z</dcterms:modified>
</cp:coreProperties>
</file>