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096" y="-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6C02D-5C4B-344D-BA80-F269764CCD33}" type="datetimeFigureOut">
              <a:rPr lang="en-US" smtClean="0"/>
              <a:t>1/28/15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552B9-9883-7B4F-B329-44DE24BA1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9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552B9-9883-7B4F-B329-44DE24BA11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4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8220-8C8F-1D4F-AD85-3F7B40DD076F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071E-6EE7-0C4D-BCF4-2DF86E5B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4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8220-8C8F-1D4F-AD85-3F7B40DD076F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071E-6EE7-0C4D-BCF4-2DF86E5B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4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8220-8C8F-1D4F-AD85-3F7B40DD076F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071E-6EE7-0C4D-BCF4-2DF86E5B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8220-8C8F-1D4F-AD85-3F7B40DD076F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071E-6EE7-0C4D-BCF4-2DF86E5B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8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8220-8C8F-1D4F-AD85-3F7B40DD076F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071E-6EE7-0C4D-BCF4-2DF86E5B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6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8220-8C8F-1D4F-AD85-3F7B40DD076F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071E-6EE7-0C4D-BCF4-2DF86E5B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5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8220-8C8F-1D4F-AD85-3F7B40DD076F}" type="datetimeFigureOut">
              <a:rPr lang="en-US" smtClean="0"/>
              <a:t>1/28/15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071E-6EE7-0C4D-BCF4-2DF86E5B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8220-8C8F-1D4F-AD85-3F7B40DD076F}" type="datetimeFigureOut">
              <a:rPr lang="en-US" smtClean="0"/>
              <a:t>1/28/15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071E-6EE7-0C4D-BCF4-2DF86E5B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9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8220-8C8F-1D4F-AD85-3F7B40DD076F}" type="datetimeFigureOut">
              <a:rPr lang="en-US" smtClean="0"/>
              <a:t>1/28/15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071E-6EE7-0C4D-BCF4-2DF86E5B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7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8220-8C8F-1D4F-AD85-3F7B40DD076F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071E-6EE7-0C4D-BCF4-2DF86E5B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4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8220-8C8F-1D4F-AD85-3F7B40DD076F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071E-6EE7-0C4D-BCF4-2DF86E5B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3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8220-8C8F-1D4F-AD85-3F7B40DD076F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0071E-6EE7-0C4D-BCF4-2DF86E5B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7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nlm.nih.gov/medlineplus/ency/article/001403.htm" TargetMode="External"/><Relationship Id="rId12" Type="http://schemas.openxmlformats.org/officeDocument/2006/relationships/hyperlink" Target="http://www.drugs.com/health-guide/spinal-cord-tumors.html" TargetMode="External"/><Relationship Id="rId13" Type="http://schemas.openxmlformats.org/officeDocument/2006/relationships/hyperlink" Target="http://www.aboutcancer.com/spinal_cord_anatomy.htm" TargetMode="External"/><Relationship Id="rId14" Type="http://schemas.openxmlformats.org/officeDocument/2006/relationships/hyperlink" Target="http://www.medicalook.com/Neurological_disorders/Spinal_cord_injuries.html" TargetMode="External"/><Relationship Id="rId15" Type="http://schemas.openxmlformats.org/officeDocument/2006/relationships/hyperlink" Target="houseofmind.tumblr.com%5Cpost%5C967928682%5Cim-pretty-sure-this-was-taken-at-a-bodie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medicine.medscape.com/article/249306-overview" TargetMode="External"/><Relationship Id="rId3" Type="http://schemas.openxmlformats.org/officeDocument/2006/relationships/hyperlink" Target="http://psychology-studyofthesoul.tumblr.com/post/32992190012/what-your-central-nervous-system-cns-looks" TargetMode="External"/><Relationship Id="rId4" Type="http://schemas.openxmlformats.org/officeDocument/2006/relationships/hyperlink" Target="http://www.mayoclinic.com/health/spinal-tumor/DS00594/DSECTION=causes" TargetMode="External"/><Relationship Id="rId5" Type="http://schemas.openxmlformats.org/officeDocument/2006/relationships/hyperlink" Target="http://nyp.org/services/oncology/spinal-tumors-cancer.html" TargetMode="External"/><Relationship Id="rId6" Type="http://schemas.openxmlformats.org/officeDocument/2006/relationships/hyperlink" Target="http://www.allinahealth.org/ac/strokemanual.nsf/page/brain_parts" TargetMode="External"/><Relationship Id="rId7" Type="http://schemas.openxmlformats.org/officeDocument/2006/relationships/hyperlink" Target="http://climatereview.net/ChewTheFat/?p=1015" TargetMode="External"/><Relationship Id="rId8" Type="http://schemas.openxmlformats.org/officeDocument/2006/relationships/hyperlink" Target="http://faculty.washington.edu/chudler/spinal.html" TargetMode="External"/><Relationship Id="rId9" Type="http://schemas.openxmlformats.org/officeDocument/2006/relationships/hyperlink" Target="http://www.med.umich.edu/lrc/coursepages/m1/anatomy2010/html/modules/spinal_cord_module/spinalcord_01.html" TargetMode="External"/><Relationship Id="rId10" Type="http://schemas.openxmlformats.org/officeDocument/2006/relationships/hyperlink" Target="http://cancer.osu.edu/patientsandvisitors/cancerinfo/cancertypes/spine_tumors/spine_tumors_faq/pages/index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Spinal Cord Tumors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Aunshka Collins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1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Estimates </a:t>
            </a:r>
            <a:r>
              <a:rPr lang="en-US" dirty="0"/>
              <a:t>for brain and spinal cord tumors in the United States </a:t>
            </a:r>
            <a:r>
              <a:rPr lang="en-US" dirty="0" smtClean="0"/>
              <a:t>for 2013</a:t>
            </a:r>
            <a:r>
              <a:rPr lang="en-US" dirty="0"/>
              <a:t> </a:t>
            </a:r>
            <a:r>
              <a:rPr lang="en-US" dirty="0" smtClean="0"/>
              <a:t>(including </a:t>
            </a:r>
            <a:r>
              <a:rPr lang="en-US" dirty="0"/>
              <a:t>both adults and </a:t>
            </a:r>
            <a:r>
              <a:rPr lang="en-US" dirty="0" smtClean="0"/>
              <a:t>children) are: </a:t>
            </a:r>
            <a:endParaRPr lang="en-US" dirty="0"/>
          </a:p>
          <a:p>
            <a:pPr lvl="1"/>
            <a:r>
              <a:rPr lang="en-US" dirty="0" smtClean="0"/>
              <a:t>23,130 </a:t>
            </a:r>
            <a:r>
              <a:rPr lang="en-US" dirty="0"/>
              <a:t>malignant </a:t>
            </a:r>
            <a:r>
              <a:rPr lang="en-US" dirty="0" smtClean="0"/>
              <a:t>tumors </a:t>
            </a:r>
          </a:p>
          <a:p>
            <a:pPr lvl="2"/>
            <a:r>
              <a:rPr lang="en-US" dirty="0" smtClean="0"/>
              <a:t>12,770 </a:t>
            </a:r>
            <a:r>
              <a:rPr lang="en-US" dirty="0"/>
              <a:t>in males and 10,360 in </a:t>
            </a:r>
            <a:r>
              <a:rPr lang="en-US" dirty="0" smtClean="0"/>
              <a:t>females </a:t>
            </a:r>
            <a:r>
              <a:rPr lang="en-US" dirty="0"/>
              <a:t>will be </a:t>
            </a:r>
            <a:r>
              <a:rPr lang="en-US" dirty="0" smtClean="0"/>
              <a:t>diagnosed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4,080 people</a:t>
            </a:r>
          </a:p>
          <a:p>
            <a:pPr lvl="2"/>
            <a:r>
              <a:rPr lang="en-US" dirty="0" smtClean="0"/>
              <a:t>7,930 males and 6,150 females will </a:t>
            </a:r>
            <a:r>
              <a:rPr lang="en-US" dirty="0" smtClean="0">
                <a:solidFill>
                  <a:srgbClr val="FF0000"/>
                </a:solidFill>
              </a:rPr>
              <a:t>die</a:t>
            </a:r>
            <a:r>
              <a:rPr lang="en-US" dirty="0" smtClean="0"/>
              <a:t> from these tumors. </a:t>
            </a:r>
          </a:p>
          <a:p>
            <a:r>
              <a:rPr lang="en-US" dirty="0" smtClean="0"/>
              <a:t>Overall</a:t>
            </a:r>
            <a:r>
              <a:rPr lang="en-US" dirty="0"/>
              <a:t>, the chance that a person will develop a malignant tumor of the brain or spinal cord in his or her lifetime is </a:t>
            </a:r>
            <a:r>
              <a:rPr lang="en-US" dirty="0">
                <a:solidFill>
                  <a:srgbClr val="FF0000"/>
                </a:solidFill>
              </a:rPr>
              <a:t>less than 1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endParaRPr lang="en-US" dirty="0"/>
          </a:p>
          <a:p>
            <a:pPr lvl="1"/>
            <a:r>
              <a:rPr lang="en-US" dirty="0" smtClean="0"/>
              <a:t>1 </a:t>
            </a:r>
            <a:r>
              <a:rPr lang="en-US" dirty="0"/>
              <a:t>in 140 for a man and 1 in 180 for a </a:t>
            </a:r>
            <a:r>
              <a:rPr lang="en-US" dirty="0" smtClean="0"/>
              <a:t>woman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3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>
                <a:hlinkClick r:id="rId2"/>
              </a:rPr>
              <a:t>http://emedicine.medscape.com/article/249306-overview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http://psychology-studyofthesoul.tumblr.com/post/32992190012/what-your-central-nervous-system-cns-looks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http://www.mayoclinic.com/health/spinal-tumor/DS00594/DSECTION=</a:t>
            </a:r>
            <a:r>
              <a:rPr lang="en-US" dirty="0" smtClean="0">
                <a:hlinkClick r:id="rId4"/>
              </a:rPr>
              <a:t>causes</a:t>
            </a:r>
            <a:endParaRPr lang="en-US" dirty="0" smtClean="0"/>
          </a:p>
          <a:p>
            <a:r>
              <a:rPr lang="en-US" dirty="0">
                <a:hlinkClick r:id="rId5"/>
              </a:rPr>
              <a:t>http://nyp.org/services/oncology/spinal-tumors-</a:t>
            </a:r>
            <a:r>
              <a:rPr lang="en-US" dirty="0" smtClean="0">
                <a:hlinkClick r:id="rId5"/>
              </a:rPr>
              <a:t>cancer.html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://www.allinahealth.org/ac/strokemanual.nsf/page/</a:t>
            </a:r>
            <a:r>
              <a:rPr lang="en-US" dirty="0" smtClean="0">
                <a:hlinkClick r:id="rId6"/>
              </a:rPr>
              <a:t>brain_parts</a:t>
            </a:r>
            <a:endParaRPr lang="en-US" dirty="0" smtClean="0"/>
          </a:p>
          <a:p>
            <a:r>
              <a:rPr lang="en-US" dirty="0">
                <a:hlinkClick r:id="rId7"/>
              </a:rPr>
              <a:t>http://climatereview.net/ChewTheFat/?p=</a:t>
            </a:r>
            <a:r>
              <a:rPr lang="en-US" dirty="0" smtClean="0">
                <a:hlinkClick r:id="rId7"/>
              </a:rPr>
              <a:t>1015</a:t>
            </a:r>
            <a:endParaRPr lang="en-US" dirty="0" smtClean="0"/>
          </a:p>
          <a:p>
            <a:r>
              <a:rPr lang="en-US" dirty="0">
                <a:hlinkClick r:id="rId8"/>
              </a:rPr>
              <a:t>http://faculty.washington.edu/chudler/</a:t>
            </a:r>
            <a:r>
              <a:rPr lang="en-US" dirty="0" smtClean="0">
                <a:hlinkClick r:id="rId8"/>
              </a:rPr>
              <a:t>spinal.html</a:t>
            </a:r>
            <a:endParaRPr lang="en-US" dirty="0" smtClean="0"/>
          </a:p>
          <a:p>
            <a:r>
              <a:rPr lang="en-US" dirty="0">
                <a:hlinkClick r:id="rId9"/>
              </a:rPr>
              <a:t>http://www.med.umich.edu/lrc/coursepages/m1/anatomy2010/html/modules/spinal_cord_module/spinalcord_01.</a:t>
            </a:r>
            <a:r>
              <a:rPr lang="en-US" dirty="0" smtClean="0">
                <a:hlinkClick r:id="rId9"/>
              </a:rPr>
              <a:t>html</a:t>
            </a:r>
            <a:endParaRPr lang="en-US" dirty="0" smtClean="0"/>
          </a:p>
          <a:p>
            <a:r>
              <a:rPr lang="en-US" dirty="0">
                <a:hlinkClick r:id="rId10"/>
              </a:rPr>
              <a:t>http://cancer.osu.edu/patientsandvisitors/cancerinfo/cancertypes/spine_tumors/spine_tumors_faq/pages/</a:t>
            </a:r>
            <a:r>
              <a:rPr lang="en-US" dirty="0" smtClean="0">
                <a:hlinkClick r:id="rId10"/>
              </a:rPr>
              <a:t>index.aspx</a:t>
            </a:r>
            <a:endParaRPr lang="en-US" dirty="0" smtClean="0"/>
          </a:p>
          <a:p>
            <a:r>
              <a:rPr lang="en-US" dirty="0">
                <a:hlinkClick r:id="rId11"/>
              </a:rPr>
              <a:t>http://www.nlm.nih.gov/medlineplus/ency/article/001403.</a:t>
            </a:r>
            <a:r>
              <a:rPr lang="en-US" dirty="0" smtClean="0">
                <a:hlinkClick r:id="rId11"/>
              </a:rPr>
              <a:t>htm</a:t>
            </a:r>
            <a:endParaRPr lang="en-US" dirty="0" smtClean="0"/>
          </a:p>
          <a:p>
            <a:r>
              <a:rPr lang="en-US" dirty="0">
                <a:hlinkClick r:id="rId12"/>
              </a:rPr>
              <a:t>http://www.drugs.com/health-guide/spinal-cord-</a:t>
            </a:r>
            <a:r>
              <a:rPr lang="en-US" dirty="0" smtClean="0">
                <a:hlinkClick r:id="rId12"/>
              </a:rPr>
              <a:t>tumors.html</a:t>
            </a:r>
            <a:endParaRPr lang="en-US" dirty="0" smtClean="0"/>
          </a:p>
          <a:p>
            <a:r>
              <a:rPr lang="en-US" dirty="0">
                <a:hlinkClick r:id="rId13"/>
              </a:rPr>
              <a:t>http://www.aboutcancer.com/</a:t>
            </a:r>
            <a:r>
              <a:rPr lang="en-US" dirty="0" smtClean="0">
                <a:hlinkClick r:id="rId13"/>
              </a:rPr>
              <a:t>spinal_cord_anatomy.htm</a:t>
            </a:r>
            <a:endParaRPr lang="en-US" dirty="0" smtClean="0"/>
          </a:p>
          <a:p>
            <a:r>
              <a:rPr lang="en-US" dirty="0">
                <a:hlinkClick r:id="rId14"/>
              </a:rPr>
              <a:t>http://www.medicalook.com/Neurological_disorders/</a:t>
            </a:r>
            <a:r>
              <a:rPr lang="en-US" dirty="0" smtClean="0">
                <a:hlinkClick r:id="rId14"/>
              </a:rPr>
              <a:t>Spinal_cord_injuries.html</a:t>
            </a:r>
            <a:endParaRPr lang="en-US" dirty="0" smtClean="0"/>
          </a:p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search?q</a:t>
            </a:r>
            <a:r>
              <a:rPr lang="en-US" dirty="0"/>
              <a:t>=</a:t>
            </a:r>
            <a:r>
              <a:rPr lang="en-US" dirty="0" err="1"/>
              <a:t>nervous+system+tumor&amp;client</a:t>
            </a:r>
            <a:r>
              <a:rPr lang="en-US" dirty="0"/>
              <a:t>=</a:t>
            </a:r>
            <a:r>
              <a:rPr lang="en-US" dirty="0" err="1"/>
              <a:t>firefox-a&amp;hs</a:t>
            </a:r>
            <a:r>
              <a:rPr lang="en-US" dirty="0"/>
              <a:t>=1px&amp;rls=</a:t>
            </a:r>
            <a:r>
              <a:rPr lang="en-US" dirty="0" err="1"/>
              <a:t>org.mozilla:en-US:official&amp;source</a:t>
            </a:r>
            <a:r>
              <a:rPr lang="en-US" dirty="0"/>
              <a:t>=</a:t>
            </a:r>
            <a:r>
              <a:rPr lang="en-US" dirty="0" err="1"/>
              <a:t>lnms&amp;tbm</a:t>
            </a:r>
            <a:r>
              <a:rPr lang="en-US" dirty="0"/>
              <a:t>=</a:t>
            </a:r>
            <a:r>
              <a:rPr lang="en-US" dirty="0" err="1"/>
              <a:t>isch&amp;sa</a:t>
            </a:r>
            <a:r>
              <a:rPr lang="en-US" dirty="0"/>
              <a:t>=</a:t>
            </a:r>
            <a:r>
              <a:rPr lang="en-US" dirty="0" err="1"/>
              <a:t>X&amp;ei</a:t>
            </a:r>
            <a:r>
              <a:rPr lang="en-US" dirty="0"/>
              <a:t>=BHEXU7bbN4TXkQfnhIHgDQ&amp;ved=0CAkQ_AUoAQ&amp;biw=1275&amp;bih=859#q=</a:t>
            </a:r>
            <a:r>
              <a:rPr lang="en-US" dirty="0" err="1"/>
              <a:t>nervous+system+brain+and+spinal+cord&amp;rls</a:t>
            </a:r>
            <a:r>
              <a:rPr lang="en-US" dirty="0"/>
              <a:t>=</a:t>
            </a:r>
            <a:r>
              <a:rPr lang="en-US" dirty="0" err="1"/>
              <a:t>org.mozilla:en-US:official&amp;tbm</a:t>
            </a:r>
            <a:r>
              <a:rPr lang="en-US" dirty="0"/>
              <a:t>=</a:t>
            </a:r>
            <a:r>
              <a:rPr lang="en-US" dirty="0" err="1"/>
              <a:t>isch&amp;facrc</a:t>
            </a:r>
            <a:r>
              <a:rPr lang="en-US" dirty="0"/>
              <a:t>=_&amp;</a:t>
            </a:r>
            <a:r>
              <a:rPr lang="en-US" dirty="0" err="1"/>
              <a:t>imgdii</a:t>
            </a:r>
            <a:r>
              <a:rPr lang="en-US" dirty="0"/>
              <a:t>=wTRSMnAHt_FV8M%3A%3BbMqmDz9puQpNpM%3BwTRSMnAHt_FV8M%3A&amp;imgrc=wTRSMnAHt_FV8M%253A%3BrLz0FM5E31RIuM%3Bhttp%253A%252F%252F31.media.tumblr.com%252Ftumblr_l7b8swNn8f1qbub56o1_500.jpg%3Bhttp%</a:t>
            </a:r>
            <a:r>
              <a:rPr lang="en-US" dirty="0">
                <a:hlinkClick r:id="rId15" action="ppaction://hlinkfile"/>
              </a:rPr>
              <a:t>253A%252F%252Fhouseofmind.tumblr.com%252Fpost%252F967928682%252Fim-pretty-sure-this-was-taken-at-a-bodies%3B500%</a:t>
            </a:r>
            <a:r>
              <a:rPr lang="en-US" dirty="0" smtClean="0">
                <a:hlinkClick r:id="rId15" action="ppaction://hlinkfile"/>
              </a:rPr>
              <a:t>3B375</a:t>
            </a:r>
            <a:endParaRPr lang="en-US" dirty="0" smtClean="0"/>
          </a:p>
          <a:p>
            <a:r>
              <a:rPr lang="en-US" dirty="0"/>
              <a:t>http://</a:t>
            </a:r>
            <a:r>
              <a:rPr lang="en-US" dirty="0" err="1"/>
              <a:t>www.columbianeurosurgery.org</a:t>
            </a:r>
            <a:r>
              <a:rPr lang="en-US" dirty="0"/>
              <a:t>/conditions/spinal-tumors/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937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05894" y="1417638"/>
            <a:ext cx="7257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   </a:t>
            </a:r>
            <a:endParaRPr lang="en-US" sz="1050" b="1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8564" r="-27178"/>
          <a:stretch/>
        </p:blipFill>
        <p:spPr>
          <a:xfrm>
            <a:off x="0" y="448235"/>
            <a:ext cx="9563834" cy="6409766"/>
          </a:xfrm>
        </p:spPr>
      </p:pic>
    </p:spTree>
    <p:extLst>
      <p:ext uri="{BB962C8B-B14F-4D97-AF65-F5344CB8AC3E}">
        <p14:creationId xmlns:p14="http://schemas.microsoft.com/office/powerpoint/2010/main" val="257851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573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Central Nervous System (CNS)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539386" cy="4525963"/>
          </a:xfrm>
        </p:spPr>
        <p:txBody>
          <a:bodyPr/>
          <a:lstStyle/>
          <a:p>
            <a:r>
              <a:rPr lang="en-US" dirty="0" smtClean="0"/>
              <a:t>Brain</a:t>
            </a:r>
          </a:p>
          <a:p>
            <a:pPr lvl="1"/>
            <a:r>
              <a:rPr lang="en-US" dirty="0" smtClean="0"/>
              <a:t>Sensory information</a:t>
            </a:r>
          </a:p>
          <a:p>
            <a:pPr marL="457200" lvl="1" indent="0">
              <a:buNone/>
            </a:pPr>
            <a:r>
              <a:rPr lang="en-US" dirty="0" smtClean="0"/>
              <a:t>(i.e., touch, hearing,</a:t>
            </a:r>
          </a:p>
          <a:p>
            <a:pPr marL="457200" lvl="1" indent="0">
              <a:buNone/>
            </a:pPr>
            <a:r>
              <a:rPr lang="en-US" dirty="0"/>
              <a:t>t</a:t>
            </a:r>
            <a:r>
              <a:rPr lang="en-US" dirty="0" smtClean="0"/>
              <a:t>aste, vision)</a:t>
            </a:r>
          </a:p>
          <a:p>
            <a:pPr lvl="1"/>
            <a:r>
              <a:rPr lang="en-US" dirty="0" smtClean="0"/>
              <a:t>Thoughts, memory, </a:t>
            </a:r>
          </a:p>
          <a:p>
            <a:pPr marL="457200" lvl="1" indent="0">
              <a:buNone/>
            </a:pPr>
            <a:r>
              <a:rPr lang="en-US" dirty="0"/>
              <a:t>e</a:t>
            </a:r>
            <a:r>
              <a:rPr lang="en-US" dirty="0" smtClean="0"/>
              <a:t>motion, speech, </a:t>
            </a:r>
          </a:p>
          <a:p>
            <a:pPr marL="457200" lvl="1" indent="0">
              <a:buNone/>
            </a:pPr>
            <a:r>
              <a:rPr lang="en-US" dirty="0"/>
              <a:t>m</a:t>
            </a:r>
            <a:r>
              <a:rPr lang="en-US" dirty="0" smtClean="0"/>
              <a:t>ovement</a:t>
            </a:r>
          </a:p>
          <a:p>
            <a:pPr lvl="1"/>
            <a:r>
              <a:rPr lang="en-US" dirty="0" smtClean="0"/>
              <a:t>Control center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346" y="1031961"/>
            <a:ext cx="4778240" cy="582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Spinal Cord</a:t>
            </a:r>
          </a:p>
          <a:p>
            <a:pPr lvl="1"/>
            <a:r>
              <a:rPr lang="en-US" dirty="0" smtClean="0"/>
              <a:t>Main pathway for information </a:t>
            </a:r>
          </a:p>
          <a:p>
            <a:pPr marL="457200" lvl="1" indent="0">
              <a:buNone/>
            </a:pPr>
            <a:r>
              <a:rPr lang="en-US" dirty="0" smtClean="0"/>
              <a:t>connecting the brain and </a:t>
            </a:r>
          </a:p>
          <a:p>
            <a:pPr marL="457200" lvl="1" indent="0">
              <a:buNone/>
            </a:pPr>
            <a:r>
              <a:rPr lang="en-US" dirty="0" smtClean="0"/>
              <a:t>the peripheral nervous system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587" y="1417638"/>
            <a:ext cx="3446245" cy="3393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77" y="3902168"/>
            <a:ext cx="4796117" cy="246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5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111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</a:t>
            </a:r>
            <a:br>
              <a:rPr lang="en-US" dirty="0" smtClean="0"/>
            </a:br>
            <a:r>
              <a:rPr lang="en-US" dirty="0" smtClean="0"/>
              <a:t>Spinal Cord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Abnormal growths found in or surrounding the spinal cord</a:t>
            </a:r>
          </a:p>
          <a:p>
            <a:r>
              <a:rPr lang="en-US" dirty="0" smtClean="0"/>
              <a:t>Tumors can be considered primary or secondary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Metastatic spinal tumors are more common in young and middle-aged adults</a:t>
            </a:r>
          </a:p>
          <a:p>
            <a:pPr lvl="1"/>
            <a:r>
              <a:rPr lang="en-US" dirty="0" smtClean="0"/>
              <a:t>Tumors that have spread to the spine from another site often progress quickly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These secondary tumors most frequently result from lung, prostate, or breast cancer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Treatment, recovery, and survival depends on the tumor: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Type </a:t>
            </a:r>
          </a:p>
          <a:p>
            <a:pPr lvl="1"/>
            <a:r>
              <a:rPr lang="en-US" dirty="0" smtClean="0"/>
              <a:t>Age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primary goal of treatment is to reduce the severity of symptoms</a:t>
            </a:r>
          </a:p>
          <a:p>
            <a:pPr lvl="1"/>
            <a:r>
              <a:rPr lang="en-US" dirty="0" smtClean="0"/>
              <a:t>Lessen pain</a:t>
            </a:r>
          </a:p>
          <a:p>
            <a:pPr lvl="1"/>
            <a:r>
              <a:rPr lang="en-US" dirty="0" smtClean="0"/>
              <a:t>Restore spine stability/improve mobility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3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Symptoms depend on the location, type of tumor, and over all health</a:t>
            </a:r>
          </a:p>
          <a:p>
            <a:r>
              <a:rPr lang="en-US" dirty="0" smtClean="0"/>
              <a:t>General loss of sensations</a:t>
            </a:r>
          </a:p>
          <a:p>
            <a:r>
              <a:rPr lang="en-US" dirty="0" smtClean="0"/>
              <a:t>Pain (back, neck, arm, and legs)</a:t>
            </a:r>
          </a:p>
          <a:p>
            <a:r>
              <a:rPr lang="en-US" dirty="0" smtClean="0"/>
              <a:t>Muscle weakness</a:t>
            </a:r>
          </a:p>
          <a:p>
            <a:r>
              <a:rPr lang="en-US" dirty="0" smtClean="0"/>
              <a:t>Numbness </a:t>
            </a:r>
          </a:p>
          <a:p>
            <a:r>
              <a:rPr lang="en-US" dirty="0" smtClean="0"/>
              <a:t>Difficulty walking </a:t>
            </a:r>
          </a:p>
          <a:p>
            <a:r>
              <a:rPr lang="en-US" dirty="0" smtClean="0"/>
              <a:t>Loss of bowel or bladder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function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1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083" b="30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587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Spinal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Intradural-Extramedullary</a:t>
            </a:r>
            <a:r>
              <a:rPr lang="en-US" dirty="0"/>
              <a:t> </a:t>
            </a:r>
            <a:r>
              <a:rPr lang="en-US" dirty="0" smtClean="0"/>
              <a:t>Tumors</a:t>
            </a:r>
          </a:p>
          <a:p>
            <a:pPr lvl="1"/>
            <a:r>
              <a:rPr lang="en-US" dirty="0" err="1" smtClean="0"/>
              <a:t>Meningiomas</a:t>
            </a:r>
            <a:endParaRPr lang="en-US" dirty="0" smtClean="0"/>
          </a:p>
          <a:p>
            <a:pPr lvl="2"/>
            <a:r>
              <a:rPr lang="en-US" dirty="0" smtClean="0"/>
              <a:t>Arise from the arachnoid mater which is a thin layer of the spinal cord located inside the </a:t>
            </a:r>
            <a:r>
              <a:rPr lang="en-US" dirty="0" err="1" smtClean="0"/>
              <a:t>dura</a:t>
            </a:r>
            <a:endParaRPr lang="en-US" dirty="0" smtClean="0"/>
          </a:p>
          <a:p>
            <a:pPr lvl="2"/>
            <a:r>
              <a:rPr lang="en-US" dirty="0" smtClean="0"/>
              <a:t>Most common in  middle aged and elderly women </a:t>
            </a:r>
            <a:endParaRPr lang="en-US" dirty="0"/>
          </a:p>
          <a:p>
            <a:pPr lvl="1"/>
            <a:r>
              <a:rPr lang="en-US" dirty="0" smtClean="0"/>
              <a:t>Nerve sheaths tumor (e.g., </a:t>
            </a:r>
            <a:r>
              <a:rPr lang="en-US" dirty="0" err="1"/>
              <a:t>s</a:t>
            </a:r>
            <a:r>
              <a:rPr lang="en-US" dirty="0" err="1" smtClean="0"/>
              <a:t>chwannomas</a:t>
            </a:r>
            <a:r>
              <a:rPr lang="en-US" dirty="0" smtClean="0"/>
              <a:t> and </a:t>
            </a:r>
            <a:r>
              <a:rPr lang="en-US" dirty="0" err="1" smtClean="0"/>
              <a:t>neurofibromas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Arise from the nerve roots which come off the spinal cord</a:t>
            </a:r>
          </a:p>
          <a:p>
            <a:pPr lvl="2"/>
            <a:r>
              <a:rPr lang="en-US" dirty="0" smtClean="0"/>
              <a:t>Both </a:t>
            </a:r>
            <a:r>
              <a:rPr lang="en-US" dirty="0" err="1" smtClean="0"/>
              <a:t>meningiomas</a:t>
            </a:r>
            <a:r>
              <a:rPr lang="en-US" dirty="0" smtClean="0"/>
              <a:t> are benign </a:t>
            </a:r>
          </a:p>
          <a:p>
            <a:r>
              <a:rPr lang="en-US" dirty="0" smtClean="0"/>
              <a:t>Intramedullary Tumors</a:t>
            </a:r>
          </a:p>
          <a:p>
            <a:pPr lvl="1"/>
            <a:r>
              <a:rPr lang="en-US" dirty="0" smtClean="0"/>
              <a:t>Arise from supporting glia cells within the spinal cord</a:t>
            </a:r>
          </a:p>
          <a:p>
            <a:pPr lvl="1"/>
            <a:r>
              <a:rPr lang="en-US" dirty="0" err="1" smtClean="0"/>
              <a:t>Astrocytomas</a:t>
            </a:r>
            <a:r>
              <a:rPr lang="en-US" dirty="0" smtClean="0"/>
              <a:t> and </a:t>
            </a:r>
            <a:r>
              <a:rPr lang="en-US" dirty="0" err="1" smtClean="0"/>
              <a:t>ependymomas</a:t>
            </a:r>
            <a:r>
              <a:rPr lang="en-US" dirty="0" smtClean="0"/>
              <a:t> account for the majority  of these tumors </a:t>
            </a:r>
          </a:p>
          <a:p>
            <a:pPr lvl="1"/>
            <a:r>
              <a:rPr lang="en-US" dirty="0" smtClean="0"/>
              <a:t>Tumors are usually benign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5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2736</TotalTime>
  <Words>727</Words>
  <Application>Microsoft Macintosh PowerPoint</Application>
  <PresentationFormat>On-screen Show (4:3)</PresentationFormat>
  <Paragraphs>86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Spinal Cord Tumors </vt:lpstr>
      <vt:lpstr>PowerPoint Presentation</vt:lpstr>
      <vt:lpstr>Central Nervous System (CNS)</vt:lpstr>
      <vt:lpstr>Central Nervous System</vt:lpstr>
      <vt:lpstr>PowerPoint Presentation</vt:lpstr>
      <vt:lpstr>Overview of  Spinal Cord Tumors</vt:lpstr>
      <vt:lpstr>Common Symptoms</vt:lpstr>
      <vt:lpstr>PowerPoint Presentation</vt:lpstr>
      <vt:lpstr>Types of Spinal Tumors</vt:lpstr>
      <vt:lpstr>Statistics</vt:lpstr>
      <vt:lpstr>References</vt:lpstr>
    </vt:vector>
  </TitlesOfParts>
  <Company>Vanderbilt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Spinal Cord Tumors </dc:title>
  <dc:creator>Aunshka Collins</dc:creator>
  <cp:lastModifiedBy>Kiley Wease</cp:lastModifiedBy>
  <cp:revision>77</cp:revision>
  <dcterms:created xsi:type="dcterms:W3CDTF">2013-11-01T14:01:45Z</dcterms:created>
  <dcterms:modified xsi:type="dcterms:W3CDTF">2015-01-28T16:46:10Z</dcterms:modified>
</cp:coreProperties>
</file>