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5" r:id="rId3"/>
    <p:sldId id="260" r:id="rId4"/>
    <p:sldId id="257" r:id="rId5"/>
    <p:sldId id="261" r:id="rId6"/>
    <p:sldId id="258" r:id="rId7"/>
    <p:sldId id="259" r:id="rId8"/>
    <p:sldId id="262" r:id="rId9"/>
    <p:sldId id="263" r:id="rId10"/>
    <p:sldId id="264" r:id="rId11"/>
    <p:sldId id="267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028" autoAdjust="0"/>
  </p:normalViewPr>
  <p:slideViewPr>
    <p:cSldViewPr snapToGrid="0" snapToObjects="1">
      <p:cViewPr varScale="1">
        <p:scale>
          <a:sx n="100" d="100"/>
          <a:sy n="100" d="100"/>
        </p:scale>
        <p:origin x="-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A5F24-9492-5740-924A-E433EBA55563}" type="datetimeFigureOut">
              <a:rPr lang="en-US" smtClean="0"/>
              <a:t>1/28/15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51B7C-8530-0A4B-B012-2AB88D74D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5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Like</a:t>
            </a:r>
            <a:r>
              <a:rPr lang="en-US" baseline="0" dirty="0" smtClean="0"/>
              <a:t> incidence ( new cancer cases ) and mortality ( deaths ) across regions of the country. Cancer rates in types of jobs or see whether survival </a:t>
            </a:r>
            <a:r>
              <a:rPr lang="en-US" baseline="0" smtClean="0"/>
              <a:t>is improving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51B7C-8530-0A4B-B012-2AB88D74D7A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56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1/28/15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1/28/15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1/28/15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1/28/15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Cancer Registries and Classifications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are cancer statistics kept up to date?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866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Cancer Data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Established 1989 by Commission on Cancer(COC) and American Cancer Society</a:t>
            </a:r>
          </a:p>
          <a:p>
            <a:r>
              <a:rPr lang="en-US" dirty="0" smtClean="0"/>
              <a:t>Main purpose is to ensure quality care by collecting data for</a:t>
            </a:r>
          </a:p>
          <a:p>
            <a:pPr lvl="1"/>
            <a:r>
              <a:rPr lang="en-US" dirty="0" smtClean="0"/>
              <a:t>Evaluating hospitals</a:t>
            </a:r>
          </a:p>
          <a:p>
            <a:pPr lvl="1"/>
            <a:r>
              <a:rPr lang="en-US" dirty="0" smtClean="0"/>
              <a:t>Comparing cancer cares between institutions</a:t>
            </a:r>
          </a:p>
          <a:p>
            <a:pPr lvl="1"/>
            <a:r>
              <a:rPr lang="en-US" dirty="0" smtClean="0"/>
              <a:t>Setting standards to help improve quality</a:t>
            </a:r>
          </a:p>
          <a:p>
            <a:r>
              <a:rPr lang="en-US" dirty="0" smtClean="0"/>
              <a:t>More than 1400 centers and 26 million hospital cancer records</a:t>
            </a:r>
          </a:p>
        </p:txBody>
      </p:sp>
    </p:spTree>
    <p:extLst>
      <p:ext uri="{BB962C8B-B14F-4D97-AF65-F5344CB8AC3E}">
        <p14:creationId xmlns:p14="http://schemas.microsoft.com/office/powerpoint/2010/main" val="1647097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Registries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9659"/>
            <a:ext cx="8229600" cy="4625609"/>
          </a:xfrm>
        </p:spPr>
        <p:txBody>
          <a:bodyPr/>
          <a:lstStyle/>
          <a:p>
            <a:r>
              <a:rPr lang="en-US" dirty="0" smtClean="0"/>
              <a:t>Global Initiative for Cancer Registry</a:t>
            </a:r>
          </a:p>
          <a:p>
            <a:pPr lvl="1"/>
            <a:r>
              <a:rPr lang="en-US" dirty="0" smtClean="0"/>
              <a:t>Launched November 2011</a:t>
            </a:r>
          </a:p>
          <a:p>
            <a:pPr lvl="1"/>
            <a:r>
              <a:rPr lang="en-US" dirty="0" smtClean="0"/>
              <a:t>Helps gain information from low- and middle-income countries</a:t>
            </a:r>
          </a:p>
          <a:p>
            <a:pPr lvl="1"/>
            <a:r>
              <a:rPr lang="en-US" dirty="0" smtClean="0"/>
              <a:t>Still in building stages with many partners</a:t>
            </a:r>
          </a:p>
        </p:txBody>
      </p:sp>
      <p:pic>
        <p:nvPicPr>
          <p:cNvPr id="4" name="Picture 3" descr="Screen Shot 2013-09-16 at 9.23.0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70686"/>
            <a:ext cx="9144000" cy="2872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464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Centers for Disease Control and Prevention. National Program of Cancer Registries (NPCR). Accessed at </a:t>
            </a:r>
            <a:r>
              <a:rPr lang="en-US" dirty="0" err="1"/>
              <a:t>www.cdc.gov</a:t>
            </a:r>
            <a:r>
              <a:rPr lang="en-US" dirty="0"/>
              <a:t>/cancer/</a:t>
            </a:r>
            <a:r>
              <a:rPr lang="en-US" dirty="0" err="1"/>
              <a:t>npcr</a:t>
            </a:r>
            <a:r>
              <a:rPr lang="en-US" dirty="0" smtClean="0"/>
              <a:t>/</a:t>
            </a:r>
            <a:endParaRPr lang="en-US" dirty="0"/>
          </a:p>
          <a:p>
            <a:endParaRPr lang="en-US" dirty="0"/>
          </a:p>
          <a:p>
            <a:r>
              <a:rPr lang="en-US" dirty="0"/>
              <a:t>Commission on Cancer. About the </a:t>
            </a:r>
            <a:r>
              <a:rPr lang="en-US" dirty="0" err="1"/>
              <a:t>CoC</a:t>
            </a:r>
            <a:r>
              <a:rPr lang="en-US" dirty="0"/>
              <a:t>. National Cancer Data Base (NCDB). Accessed at </a:t>
            </a:r>
            <a:r>
              <a:rPr lang="en-US" dirty="0" err="1" smtClean="0"/>
              <a:t>ww.facs.org</a:t>
            </a:r>
            <a:r>
              <a:rPr lang="en-US" dirty="0"/>
              <a:t>/cancer/ncdb/index.html </a:t>
            </a:r>
          </a:p>
          <a:p>
            <a:endParaRPr lang="en-US" dirty="0"/>
          </a:p>
          <a:p>
            <a:r>
              <a:rPr lang="en-US" dirty="0"/>
              <a:t>National Cancer Institute. Surveillance, Epidemiology and End Results. Accessed at http://seer.cancer.gov/</a:t>
            </a:r>
            <a:r>
              <a:rPr lang="en-US" dirty="0" smtClean="0"/>
              <a:t>index.html</a:t>
            </a:r>
          </a:p>
          <a:p>
            <a:endParaRPr lang="en-US" dirty="0"/>
          </a:p>
          <a:p>
            <a:r>
              <a:rPr lang="en-US" dirty="0"/>
              <a:t>National Cancer Institute. Surveillance, Epidemiology and End Results. SEER training modules: Cancer Registration. Accessed at http://training.seer.cancer.gov/registration</a:t>
            </a:r>
            <a:r>
              <a:rPr lang="en-US" dirty="0" smtClean="0"/>
              <a:t>/</a:t>
            </a:r>
          </a:p>
          <a:p>
            <a:endParaRPr lang="en-US" dirty="0"/>
          </a:p>
          <a:p>
            <a:r>
              <a:rPr lang="en-US" dirty="0" smtClean="0"/>
              <a:t>International Agency for Research on Cancer. </a:t>
            </a:r>
            <a:r>
              <a:rPr lang="en-US" dirty="0"/>
              <a:t>Accessed at http://</a:t>
            </a:r>
            <a:r>
              <a:rPr lang="en-US" dirty="0" err="1"/>
              <a:t>gicr.iarc.fr</a:t>
            </a:r>
            <a:r>
              <a:rPr lang="en-US" dirty="0"/>
              <a:t>/en/</a:t>
            </a:r>
            <a:r>
              <a:rPr lang="en-US" dirty="0" err="1"/>
              <a:t>whoweare.php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934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Cancer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</a:p>
          <a:p>
            <a:pPr lvl="1"/>
            <a:r>
              <a:rPr lang="en-US" dirty="0" err="1" smtClean="0"/>
              <a:t>Dx</a:t>
            </a:r>
            <a:r>
              <a:rPr lang="en-US" dirty="0" smtClean="0"/>
              <a:t> stage </a:t>
            </a:r>
            <a:r>
              <a:rPr lang="en-US" dirty="0"/>
              <a:t>II colon </a:t>
            </a:r>
            <a:r>
              <a:rPr lang="en-US" dirty="0" smtClean="0"/>
              <a:t>cancer - </a:t>
            </a:r>
            <a:r>
              <a:rPr lang="en-US" dirty="0"/>
              <a:t>2007 </a:t>
            </a:r>
            <a:endParaRPr lang="en-US" dirty="0" smtClean="0"/>
          </a:p>
          <a:p>
            <a:pPr lvl="1"/>
            <a:r>
              <a:rPr lang="en-US" dirty="0" smtClean="0"/>
              <a:t>Cancer has </a:t>
            </a:r>
            <a:r>
              <a:rPr lang="en-US" dirty="0"/>
              <a:t>metastasized to the </a:t>
            </a:r>
            <a:r>
              <a:rPr lang="en-US" dirty="0" smtClean="0"/>
              <a:t>liver – 2009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ow </a:t>
            </a:r>
            <a:r>
              <a:rPr lang="en-US" dirty="0"/>
              <a:t>does the hospital and clinician </a:t>
            </a:r>
            <a:r>
              <a:rPr lang="en-US" dirty="0" smtClean="0"/>
              <a:t>stage patient?</a:t>
            </a:r>
          </a:p>
          <a:p>
            <a:r>
              <a:rPr lang="en-US" dirty="0" smtClean="0"/>
              <a:t>Answer:</a:t>
            </a:r>
          </a:p>
          <a:p>
            <a:pPr lvl="1"/>
            <a:r>
              <a:rPr lang="en-US" dirty="0" smtClean="0"/>
              <a:t>All staging is done at time of diagnosis, before any treatment </a:t>
            </a:r>
          </a:p>
          <a:p>
            <a:pPr lvl="1"/>
            <a:r>
              <a:rPr lang="en-US" dirty="0" smtClean="0"/>
              <a:t>Initial staging never changes</a:t>
            </a:r>
          </a:p>
          <a:p>
            <a:pPr lvl="2"/>
            <a:r>
              <a:rPr lang="en-US" dirty="0" smtClean="0"/>
              <a:t>New cancer is Stage II colon cancer with liver metastasis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584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/>
              <a:t>h</a:t>
            </a:r>
            <a:r>
              <a:rPr lang="en-US" dirty="0" smtClean="0"/>
              <a:t>ave registries?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for trends over time</a:t>
            </a:r>
          </a:p>
          <a:p>
            <a:endParaRPr lang="en-US" dirty="0" smtClean="0"/>
          </a:p>
          <a:p>
            <a:r>
              <a:rPr lang="en-US" dirty="0" smtClean="0"/>
              <a:t>Find cancer patterns in groups of people</a:t>
            </a:r>
          </a:p>
          <a:p>
            <a:endParaRPr lang="en-US" dirty="0" smtClean="0"/>
          </a:p>
          <a:p>
            <a:r>
              <a:rPr lang="en-US" dirty="0" smtClean="0"/>
              <a:t>Show whether prevention measures are making a difference</a:t>
            </a:r>
          </a:p>
          <a:p>
            <a:endParaRPr lang="en-US" dirty="0" smtClean="0"/>
          </a:p>
          <a:p>
            <a:r>
              <a:rPr lang="en-US" dirty="0" smtClean="0"/>
              <a:t>Show regional based statistics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71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Cancer Registries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many local, state, and national cancer registries</a:t>
            </a:r>
          </a:p>
          <a:p>
            <a:pPr lvl="1"/>
            <a:r>
              <a:rPr lang="en-US" dirty="0" smtClean="0"/>
              <a:t>Hospital registry – local</a:t>
            </a:r>
          </a:p>
          <a:p>
            <a:pPr lvl="1"/>
            <a:r>
              <a:rPr lang="en-US" dirty="0" smtClean="0"/>
              <a:t>Population-based registries - state</a:t>
            </a:r>
          </a:p>
          <a:p>
            <a:r>
              <a:rPr lang="en-US" dirty="0" smtClean="0"/>
              <a:t>National level</a:t>
            </a:r>
          </a:p>
          <a:p>
            <a:pPr lvl="1"/>
            <a:r>
              <a:rPr lang="en-US" dirty="0" smtClean="0"/>
              <a:t>CDC’s National Program of Cancer Registries (NPCR)</a:t>
            </a:r>
          </a:p>
          <a:p>
            <a:pPr lvl="1"/>
            <a:r>
              <a:rPr lang="en-US" dirty="0" smtClean="0"/>
              <a:t>NCI’s Surveillance, Epidemiology, and End Results (SEER) Program</a:t>
            </a:r>
          </a:p>
          <a:p>
            <a:pPr lvl="1"/>
            <a:r>
              <a:rPr lang="en-US" dirty="0" smtClean="0"/>
              <a:t>National Cancer Data Base (NCDB)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557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and Local Registries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helps hospitals improve and uncover geographic patterns</a:t>
            </a:r>
          </a:p>
          <a:p>
            <a:r>
              <a:rPr lang="en-US" dirty="0" smtClean="0"/>
              <a:t>State registries use population-based information from:</a:t>
            </a:r>
          </a:p>
          <a:p>
            <a:pPr lvl="1"/>
            <a:r>
              <a:rPr lang="en-US" dirty="0" smtClean="0"/>
              <a:t>Hospitals, doctor’s offices, nursing homes, pathology laboratories, ambulatory care facilities, radiation and chemotherapy centers, and other cancer care facilities</a:t>
            </a:r>
          </a:p>
          <a:p>
            <a:pPr lvl="1"/>
            <a:r>
              <a:rPr lang="en-US" dirty="0" smtClean="0"/>
              <a:t>Helps to see trends regionally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644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National Program of Cancer Registries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49657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Established by the Cancer Registries Amendment Act in 1992.</a:t>
            </a:r>
          </a:p>
          <a:p>
            <a:endParaRPr lang="en-US" dirty="0" smtClean="0"/>
          </a:p>
          <a:p>
            <a:r>
              <a:rPr lang="en-US" dirty="0"/>
              <a:t>Registries staff is highly trained</a:t>
            </a:r>
          </a:p>
          <a:p>
            <a:pPr lvl="1"/>
            <a:r>
              <a:rPr lang="en-US" dirty="0"/>
              <a:t>Highest level is Certified Tumor Registrar (CTR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1826" y="1622479"/>
            <a:ext cx="4362174" cy="4778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76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National Program of Cancer Registries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Before NPCR - some states had registries, but lacked resources</a:t>
            </a:r>
          </a:p>
          <a:p>
            <a:pPr lvl="1"/>
            <a:r>
              <a:rPr lang="en-US" dirty="0" smtClean="0"/>
              <a:t>Had no legislative support</a:t>
            </a:r>
          </a:p>
          <a:p>
            <a:pPr lvl="1"/>
            <a:r>
              <a:rPr lang="en-US" dirty="0" smtClean="0"/>
              <a:t>No way to gather complete data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After NPCR – central cancer registries</a:t>
            </a:r>
          </a:p>
          <a:p>
            <a:pPr lvl="1"/>
            <a:r>
              <a:rPr lang="en-US" dirty="0" smtClean="0"/>
              <a:t>More funding</a:t>
            </a:r>
          </a:p>
          <a:p>
            <a:pPr lvl="1"/>
            <a:r>
              <a:rPr lang="en-US" dirty="0" smtClean="0"/>
              <a:t>Smoother communication</a:t>
            </a:r>
          </a:p>
          <a:p>
            <a:pPr lvl="1"/>
            <a:r>
              <a:rPr lang="en-US" dirty="0" smtClean="0"/>
              <a:t>Better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056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Surveillance, Epidemiology and End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of National Cancer Institute</a:t>
            </a:r>
          </a:p>
          <a:p>
            <a:endParaRPr lang="en-US" dirty="0" smtClean="0"/>
          </a:p>
          <a:p>
            <a:r>
              <a:rPr lang="en-US" dirty="0" smtClean="0"/>
              <a:t>Collects on 28% of US population</a:t>
            </a:r>
          </a:p>
          <a:p>
            <a:endParaRPr lang="en-US" dirty="0" smtClean="0"/>
          </a:p>
          <a:p>
            <a:r>
              <a:rPr lang="en-US" dirty="0" smtClean="0"/>
              <a:t>Help in reporting</a:t>
            </a:r>
          </a:p>
          <a:p>
            <a:pPr lvl="1"/>
            <a:r>
              <a:rPr lang="en-US" dirty="0" smtClean="0"/>
              <a:t>Number of new cases</a:t>
            </a:r>
          </a:p>
          <a:p>
            <a:pPr lvl="1"/>
            <a:r>
              <a:rPr lang="en-US" dirty="0" smtClean="0"/>
              <a:t>Survival</a:t>
            </a:r>
          </a:p>
          <a:p>
            <a:pPr lvl="1"/>
            <a:r>
              <a:rPr lang="en-US" dirty="0" smtClean="0"/>
              <a:t>Prevalence (how many people with cancer in certain time period)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148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NPCR + SEER – Collect it all!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rcRect l="-20433" r="-20433"/>
          <a:stretch>
            <a:fillRect/>
          </a:stretch>
        </p:blipFill>
        <p:spPr>
          <a:xfrm>
            <a:off x="138314" y="2170458"/>
            <a:ext cx="8873882" cy="4501322"/>
          </a:xfrm>
        </p:spPr>
      </p:pic>
      <p:sp>
        <p:nvSpPr>
          <p:cNvPr id="5" name="Rectangle 4"/>
          <p:cNvSpPr/>
          <p:nvPr/>
        </p:nvSpPr>
        <p:spPr>
          <a:xfrm rot="21131124">
            <a:off x="-358643" y="1538834"/>
            <a:ext cx="250107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Type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85637" y="1542726"/>
            <a:ext cx="23727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Gender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 rot="544424">
            <a:off x="7451256" y="1542726"/>
            <a:ext cx="13755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Age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 rot="21083062">
            <a:off x="254796" y="4712205"/>
            <a:ext cx="16362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Race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 rot="560213">
            <a:off x="6998664" y="4712205"/>
            <a:ext cx="19392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Stage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539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7024</TotalTime>
  <Words>545</Words>
  <Application>Microsoft Macintosh PowerPoint</Application>
  <PresentationFormat>On-screen Show (4:3)</PresentationFormat>
  <Paragraphs>85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Cancer Registries and Classifications</vt:lpstr>
      <vt:lpstr>Cancer Reporting</vt:lpstr>
      <vt:lpstr>Why have registries?</vt:lpstr>
      <vt:lpstr>Cancer Registries</vt:lpstr>
      <vt:lpstr>State and Local Registries</vt:lpstr>
      <vt:lpstr>National Program of Cancer Registries</vt:lpstr>
      <vt:lpstr>National Program of Cancer Registries</vt:lpstr>
      <vt:lpstr>Surveillance, Epidemiology and End Results</vt:lpstr>
      <vt:lpstr>NPCR + SEER – Collect it all!</vt:lpstr>
      <vt:lpstr>National Cancer Data Base</vt:lpstr>
      <vt:lpstr>Global Registries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Cancer Registries and Classifications</dc:title>
  <dc:creator>Ishan Parikh</dc:creator>
  <cp:lastModifiedBy>Kiley Wease</cp:lastModifiedBy>
  <cp:revision>14</cp:revision>
  <dcterms:created xsi:type="dcterms:W3CDTF">2013-09-06T16:51:00Z</dcterms:created>
  <dcterms:modified xsi:type="dcterms:W3CDTF">2015-01-28T16:24:45Z</dcterms:modified>
</cp:coreProperties>
</file>