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70" r:id="rId5"/>
    <p:sldId id="271" r:id="rId6"/>
    <p:sldId id="264" r:id="rId7"/>
    <p:sldId id="261" r:id="rId8"/>
    <p:sldId id="259" r:id="rId9"/>
    <p:sldId id="268" r:id="rId10"/>
    <p:sldId id="272" r:id="rId11"/>
    <p:sldId id="265" r:id="rId12"/>
    <p:sldId id="266" r:id="rId13"/>
    <p:sldId id="273" r:id="rId14"/>
    <p:sldId id="274" r:id="rId15"/>
    <p:sldId id="275" r:id="rId16"/>
    <p:sldId id="276" r:id="rId17"/>
    <p:sldId id="277" r:id="rId18"/>
    <p:sldId id="267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79843CA-C867-B842-9351-44F3E7F57625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089A4FA-CF71-684D-AF81-F25C0289AF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.org/cancer/pancreaticcancer/index" TargetMode="External"/><Relationship Id="rId4" Type="http://schemas.openxmlformats.org/officeDocument/2006/relationships/hyperlink" Target="http://www.cancer.gov/cancertopics/types/pancreatic" TargetMode="External"/><Relationship Id="rId5" Type="http://schemas.openxmlformats.org/officeDocument/2006/relationships/hyperlink" Target="http://www.mayoclinic.com/health/pancreatic-cancer/DS00357" TargetMode="External"/><Relationship Id="rId6" Type="http://schemas.openxmlformats.org/officeDocument/2006/relationships/hyperlink" Target="http://www.cancer.gov/cancertopics/factsheet/detection/tumor-grade" TargetMode="External"/><Relationship Id="rId7" Type="http://schemas.openxmlformats.org/officeDocument/2006/relationships/hyperlink" Target="http://www.cancer.gov/cancertopics/pdq/treatment/pancreatic/Patient/page2" TargetMode="External"/><Relationship Id="rId8" Type="http://schemas.openxmlformats.org/officeDocument/2006/relationships/hyperlink" Target="http://www.upmccancercenter.com/pdq_xml/cancer.cfm?id=105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athology.jhu.edu/pc/BasicOverview1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Pancreatic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Linda Sircy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7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83307"/>
            <a:ext cx="7583487" cy="4467594"/>
          </a:xfrm>
        </p:spPr>
        <p:txBody>
          <a:bodyPr numCol="2">
            <a:normAutofit fontScale="92500" lnSpcReduction="20000"/>
          </a:bodyPr>
          <a:lstStyle/>
          <a:p>
            <a:r>
              <a:rPr lang="en-US" sz="2100" dirty="0" smtClean="0">
                <a:latin typeface="Calibri"/>
                <a:cs typeface="Calibri"/>
              </a:rPr>
              <a:t>CT </a:t>
            </a:r>
            <a:r>
              <a:rPr lang="en-US" sz="2100" dirty="0">
                <a:latin typeface="Calibri"/>
                <a:cs typeface="Calibri"/>
              </a:rPr>
              <a:t>scan</a:t>
            </a:r>
          </a:p>
          <a:p>
            <a:pPr lvl="2">
              <a:buFont typeface="Wingdings" charset="2"/>
              <a:buChar char="²"/>
            </a:pPr>
            <a:r>
              <a:rPr lang="en-US" sz="2100" dirty="0">
                <a:latin typeface="Calibri"/>
                <a:cs typeface="Calibri"/>
              </a:rPr>
              <a:t>CT-guided needle biopsy</a:t>
            </a:r>
          </a:p>
          <a:p>
            <a:r>
              <a:rPr lang="en-US" sz="2100" dirty="0" smtClean="0">
                <a:latin typeface="Calibri"/>
                <a:cs typeface="Calibri"/>
              </a:rPr>
              <a:t>MRI</a:t>
            </a:r>
          </a:p>
          <a:p>
            <a:r>
              <a:rPr lang="en-US" sz="2100" dirty="0" err="1">
                <a:latin typeface="Calibri"/>
                <a:cs typeface="Calibri"/>
              </a:rPr>
              <a:t>Somatostatin</a:t>
            </a:r>
            <a:r>
              <a:rPr lang="en-US" sz="2100" dirty="0">
                <a:latin typeface="Calibri"/>
                <a:cs typeface="Calibri"/>
              </a:rPr>
              <a:t> receptor </a:t>
            </a:r>
            <a:r>
              <a:rPr lang="en-US" sz="2100" dirty="0" err="1" smtClean="0">
                <a:latin typeface="Calibri"/>
                <a:cs typeface="Calibri"/>
              </a:rPr>
              <a:t>scintigraphy</a:t>
            </a:r>
            <a:endParaRPr lang="en-US" sz="2100" dirty="0" smtClean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sz="2100" dirty="0" smtClean="0">
                <a:latin typeface="Calibri"/>
                <a:cs typeface="Calibri"/>
              </a:rPr>
              <a:t>Used for diagnosing NETs</a:t>
            </a:r>
            <a:endParaRPr lang="en-US" sz="2100" dirty="0">
              <a:latin typeface="Calibri"/>
              <a:cs typeface="Calibri"/>
            </a:endParaRPr>
          </a:p>
          <a:p>
            <a:r>
              <a:rPr lang="en-US" sz="2100" dirty="0">
                <a:latin typeface="Calibri"/>
                <a:cs typeface="Calibri"/>
              </a:rPr>
              <a:t>Positron emission tomography (PET) </a:t>
            </a:r>
            <a:r>
              <a:rPr lang="en-US" sz="2100" dirty="0" smtClean="0">
                <a:latin typeface="Calibri"/>
                <a:cs typeface="Calibri"/>
              </a:rPr>
              <a:t>scan</a:t>
            </a:r>
          </a:p>
          <a:p>
            <a:pPr lvl="2">
              <a:buFont typeface="Wingdings" charset="2"/>
              <a:buChar char="²"/>
            </a:pPr>
            <a:r>
              <a:rPr lang="en-US" sz="2100" dirty="0" smtClean="0">
                <a:latin typeface="Calibri"/>
                <a:cs typeface="Calibri"/>
              </a:rPr>
              <a:t>Used to look at spread from exocrine tumors</a:t>
            </a:r>
          </a:p>
          <a:p>
            <a:r>
              <a:rPr lang="en-US" sz="2100" dirty="0" smtClean="0">
                <a:latin typeface="Calibri"/>
                <a:cs typeface="Calibri"/>
              </a:rPr>
              <a:t>Ultrasonography</a:t>
            </a:r>
          </a:p>
          <a:p>
            <a:pPr lvl="2">
              <a:buFont typeface="Wingdings" charset="2"/>
              <a:buChar char="²"/>
            </a:pPr>
            <a:r>
              <a:rPr lang="en-US" sz="2100" dirty="0" smtClean="0">
                <a:latin typeface="Calibri"/>
                <a:cs typeface="Calibri"/>
              </a:rPr>
              <a:t>Endoscopic ultrasound</a:t>
            </a:r>
          </a:p>
          <a:p>
            <a:r>
              <a:rPr lang="en-US" sz="2100" dirty="0" smtClean="0">
                <a:latin typeface="Calibri"/>
                <a:cs typeface="Calibri"/>
              </a:rPr>
              <a:t>Laparoscopy</a:t>
            </a:r>
          </a:p>
          <a:p>
            <a:r>
              <a:rPr lang="en-US" sz="2100" dirty="0" smtClean="0">
                <a:latin typeface="Calibri"/>
                <a:cs typeface="Calibri"/>
              </a:rPr>
              <a:t>X-ray</a:t>
            </a:r>
          </a:p>
          <a:p>
            <a:r>
              <a:rPr lang="en-US" sz="2100" dirty="0" smtClean="0">
                <a:latin typeface="Calibri"/>
                <a:cs typeface="Calibri"/>
              </a:rPr>
              <a:t>Endoscopic </a:t>
            </a:r>
            <a:r>
              <a:rPr lang="en-US" sz="2100" dirty="0">
                <a:latin typeface="Calibri"/>
                <a:cs typeface="Calibri"/>
              </a:rPr>
              <a:t>retrograde </a:t>
            </a:r>
            <a:r>
              <a:rPr lang="en-US" sz="2100" dirty="0" err="1">
                <a:latin typeface="Calibri"/>
                <a:cs typeface="Calibri"/>
              </a:rPr>
              <a:t>cholangiopancreatography</a:t>
            </a:r>
            <a:r>
              <a:rPr lang="en-US" sz="2100" dirty="0">
                <a:latin typeface="Calibri"/>
                <a:cs typeface="Calibri"/>
              </a:rPr>
              <a:t> (ERCP</a:t>
            </a:r>
            <a:r>
              <a:rPr lang="en-US" sz="2100" dirty="0" smtClean="0">
                <a:latin typeface="Calibri"/>
                <a:cs typeface="Calibri"/>
              </a:rPr>
              <a:t>)</a:t>
            </a:r>
          </a:p>
          <a:p>
            <a:r>
              <a:rPr lang="en-US" sz="2100" dirty="0">
                <a:latin typeface="Calibri"/>
                <a:cs typeface="Calibri"/>
              </a:rPr>
              <a:t>Percutaneous </a:t>
            </a:r>
            <a:r>
              <a:rPr lang="en-US" sz="2100" dirty="0" err="1">
                <a:latin typeface="Calibri"/>
                <a:cs typeface="Calibri"/>
              </a:rPr>
              <a:t>transhepatic</a:t>
            </a:r>
            <a:r>
              <a:rPr lang="en-US" sz="2100" dirty="0">
                <a:latin typeface="Calibri"/>
                <a:cs typeface="Calibri"/>
              </a:rPr>
              <a:t> cholangiography (PTC)</a:t>
            </a:r>
            <a:endParaRPr lang="en-US" sz="2100" dirty="0" smtClean="0">
              <a:latin typeface="Calibri"/>
              <a:cs typeface="Calibri"/>
            </a:endParaRPr>
          </a:p>
          <a:p>
            <a:r>
              <a:rPr lang="en-US" sz="2100" dirty="0" smtClean="0">
                <a:latin typeface="Calibri"/>
                <a:cs typeface="Calibri"/>
              </a:rPr>
              <a:t>Angiography</a:t>
            </a:r>
          </a:p>
          <a:p>
            <a:r>
              <a:rPr lang="en-US" sz="2100" dirty="0">
                <a:latin typeface="Calibri"/>
                <a:cs typeface="Calibri"/>
              </a:rPr>
              <a:t>Blood </a:t>
            </a:r>
            <a:r>
              <a:rPr lang="en-US" sz="2100" dirty="0" smtClean="0">
                <a:latin typeface="Calibri"/>
                <a:cs typeface="Calibri"/>
              </a:rPr>
              <a:t>tests</a:t>
            </a:r>
          </a:p>
          <a:p>
            <a:pPr lvl="2">
              <a:buFont typeface="Wingdings" charset="2"/>
              <a:buChar char="²"/>
            </a:pPr>
            <a:r>
              <a:rPr lang="en-US" sz="2100" dirty="0">
                <a:latin typeface="Calibri"/>
                <a:cs typeface="Calibri"/>
              </a:rPr>
              <a:t>Used for diagnosing </a:t>
            </a:r>
            <a:r>
              <a:rPr lang="en-US" sz="2100" dirty="0" smtClean="0">
                <a:latin typeface="Calibri"/>
                <a:cs typeface="Calibri"/>
              </a:rPr>
              <a:t>NETs</a:t>
            </a:r>
          </a:p>
          <a:p>
            <a:r>
              <a:rPr lang="en-US" sz="2100" dirty="0" smtClean="0">
                <a:latin typeface="Calibri"/>
                <a:cs typeface="Calibri"/>
              </a:rPr>
              <a:t>Biopsy</a:t>
            </a:r>
          </a:p>
        </p:txBody>
      </p:sp>
    </p:spTree>
    <p:extLst>
      <p:ext uri="{BB962C8B-B14F-4D97-AF65-F5344CB8AC3E}">
        <p14:creationId xmlns:p14="http://schemas.microsoft.com/office/powerpoint/2010/main" val="255464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/>
                <a:cs typeface="Calibri"/>
              </a:rPr>
              <a:t>Pancreatic cancer does not use a specific grading system, so it follows the general system:</a:t>
            </a:r>
          </a:p>
          <a:p>
            <a:pPr marL="0" indent="0">
              <a:buNone/>
            </a:pPr>
            <a:endParaRPr lang="en-US" sz="800" dirty="0" smtClean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sz="2400" dirty="0">
                <a:latin typeface="Calibri"/>
                <a:cs typeface="Calibri"/>
              </a:rPr>
              <a:t>GX: </a:t>
            </a:r>
            <a:r>
              <a:rPr lang="en-US" sz="2400" dirty="0" smtClean="0">
                <a:latin typeface="Calibri"/>
                <a:cs typeface="Calibri"/>
              </a:rPr>
              <a:t>Undetermined grade</a:t>
            </a:r>
          </a:p>
          <a:p>
            <a:pPr lvl="1">
              <a:buFont typeface="Wingdings" charset="2"/>
              <a:buChar char="²"/>
            </a:pPr>
            <a:r>
              <a:rPr lang="en-US" sz="2400" dirty="0" smtClean="0">
                <a:latin typeface="Calibri"/>
                <a:cs typeface="Calibri"/>
              </a:rPr>
              <a:t>G1</a:t>
            </a:r>
            <a:r>
              <a:rPr lang="en-US" sz="2400" dirty="0">
                <a:latin typeface="Calibri"/>
                <a:cs typeface="Calibri"/>
              </a:rPr>
              <a:t>: </a:t>
            </a:r>
            <a:r>
              <a:rPr lang="en-US" sz="2400" dirty="0" smtClean="0">
                <a:latin typeface="Calibri"/>
                <a:cs typeface="Calibri"/>
              </a:rPr>
              <a:t>Well differentiated or low grade</a:t>
            </a:r>
          </a:p>
          <a:p>
            <a:pPr lvl="1">
              <a:buFont typeface="Wingdings" charset="2"/>
              <a:buChar char="²"/>
            </a:pPr>
            <a:r>
              <a:rPr lang="en-US" sz="2400" dirty="0" smtClean="0">
                <a:latin typeface="Calibri"/>
                <a:cs typeface="Calibri"/>
              </a:rPr>
              <a:t>G2</a:t>
            </a:r>
            <a:r>
              <a:rPr lang="en-US" sz="2400" dirty="0">
                <a:latin typeface="Calibri"/>
                <a:cs typeface="Calibri"/>
              </a:rPr>
              <a:t>: </a:t>
            </a:r>
            <a:r>
              <a:rPr lang="en-US" sz="2400" dirty="0" smtClean="0">
                <a:latin typeface="Calibri"/>
                <a:cs typeface="Calibri"/>
              </a:rPr>
              <a:t>Moderately differentiated or intermediate grade</a:t>
            </a:r>
          </a:p>
          <a:p>
            <a:pPr lvl="1">
              <a:buFont typeface="Wingdings" charset="2"/>
              <a:buChar char="²"/>
            </a:pPr>
            <a:r>
              <a:rPr lang="en-US" sz="2400" dirty="0" smtClean="0">
                <a:latin typeface="Calibri"/>
                <a:cs typeface="Calibri"/>
              </a:rPr>
              <a:t>G3</a:t>
            </a:r>
            <a:r>
              <a:rPr lang="en-US" sz="2400" dirty="0">
                <a:latin typeface="Calibri"/>
                <a:cs typeface="Calibri"/>
              </a:rPr>
              <a:t>: </a:t>
            </a:r>
            <a:r>
              <a:rPr lang="en-US" sz="2400" dirty="0" smtClean="0">
                <a:latin typeface="Calibri"/>
                <a:cs typeface="Calibri"/>
              </a:rPr>
              <a:t>Poorly differentiated or high grade</a:t>
            </a:r>
          </a:p>
          <a:p>
            <a:pPr lvl="1">
              <a:buFont typeface="Wingdings" charset="2"/>
              <a:buChar char="²"/>
            </a:pPr>
            <a:r>
              <a:rPr lang="en-US" sz="2400" dirty="0" smtClean="0">
                <a:latin typeface="Calibri"/>
                <a:cs typeface="Calibri"/>
              </a:rPr>
              <a:t>G4</a:t>
            </a:r>
            <a:r>
              <a:rPr lang="en-US" sz="2400" dirty="0">
                <a:latin typeface="Calibri"/>
                <a:cs typeface="Calibri"/>
              </a:rPr>
              <a:t>: Undifferentiated </a:t>
            </a:r>
            <a:r>
              <a:rPr lang="en-US" sz="2400" dirty="0" smtClean="0">
                <a:latin typeface="Calibri"/>
                <a:cs typeface="Calibri"/>
              </a:rPr>
              <a:t>or high </a:t>
            </a:r>
            <a:r>
              <a:rPr lang="en-US" sz="2400" dirty="0">
                <a:latin typeface="Calibri"/>
                <a:cs typeface="Calibri"/>
              </a:rPr>
              <a:t>grade</a:t>
            </a:r>
          </a:p>
        </p:txBody>
      </p:sp>
    </p:spTree>
    <p:extLst>
      <p:ext uri="{BB962C8B-B14F-4D97-AF65-F5344CB8AC3E}">
        <p14:creationId xmlns:p14="http://schemas.microsoft.com/office/powerpoint/2010/main" val="363963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000" dirty="0" smtClean="0">
                <a:latin typeface="Calibri"/>
                <a:cs typeface="Calibri"/>
              </a:rPr>
              <a:t>Stage 0</a:t>
            </a:r>
          </a:p>
          <a:p>
            <a:r>
              <a:rPr lang="en-US" sz="3000" dirty="0" smtClean="0">
                <a:latin typeface="Calibri"/>
                <a:cs typeface="Calibri"/>
              </a:rPr>
              <a:t>Stage I</a:t>
            </a:r>
          </a:p>
          <a:p>
            <a:pPr lvl="2">
              <a:buFont typeface="Wingdings" charset="2"/>
              <a:buChar char="²"/>
            </a:pPr>
            <a:r>
              <a:rPr lang="en-US" sz="3000" dirty="0" smtClean="0">
                <a:latin typeface="Calibri"/>
                <a:cs typeface="Calibri"/>
              </a:rPr>
              <a:t>IA</a:t>
            </a:r>
            <a:endParaRPr lang="en-US" sz="3000" dirty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sz="3000" dirty="0" smtClean="0">
                <a:latin typeface="Calibri"/>
                <a:cs typeface="Calibri"/>
              </a:rPr>
              <a:t>IB</a:t>
            </a:r>
          </a:p>
          <a:p>
            <a:r>
              <a:rPr lang="en-US" sz="3000" dirty="0" smtClean="0">
                <a:latin typeface="Calibri"/>
                <a:cs typeface="Calibri"/>
              </a:rPr>
              <a:t>Stage II</a:t>
            </a:r>
          </a:p>
          <a:p>
            <a:pPr lvl="2">
              <a:buFont typeface="Wingdings" charset="2"/>
              <a:buChar char="²"/>
            </a:pPr>
            <a:r>
              <a:rPr lang="en-US" sz="3000" dirty="0" smtClean="0">
                <a:latin typeface="Calibri"/>
                <a:cs typeface="Calibri"/>
              </a:rPr>
              <a:t>IIA</a:t>
            </a:r>
            <a:endParaRPr lang="en-US" sz="3000" dirty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sz="3000" dirty="0" smtClean="0">
                <a:latin typeface="Calibri"/>
                <a:cs typeface="Calibri"/>
              </a:rPr>
              <a:t>IIB</a:t>
            </a:r>
          </a:p>
          <a:p>
            <a:r>
              <a:rPr lang="en-US" sz="2800" dirty="0" smtClean="0">
                <a:latin typeface="Calibri"/>
                <a:cs typeface="Calibri"/>
              </a:rPr>
              <a:t>Stage III</a:t>
            </a:r>
          </a:p>
          <a:p>
            <a:r>
              <a:rPr lang="en-US" sz="2800" dirty="0" smtClean="0">
                <a:latin typeface="Calibri"/>
                <a:cs typeface="Calibri"/>
              </a:rPr>
              <a:t>Stage IV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887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</a:t>
            </a:r>
            <a:endParaRPr lang="en-US" dirty="0"/>
          </a:p>
        </p:txBody>
      </p:sp>
      <p:pic>
        <p:nvPicPr>
          <p:cNvPr id="4" name="Content Placeholder 3" descr="stage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3" b="4192"/>
          <a:stretch/>
        </p:blipFill>
        <p:spPr>
          <a:xfrm>
            <a:off x="1185882" y="1503763"/>
            <a:ext cx="6558835" cy="4707256"/>
          </a:xfrm>
        </p:spPr>
      </p:pic>
    </p:spTree>
    <p:extLst>
      <p:ext uri="{BB962C8B-B14F-4D97-AF65-F5344CB8AC3E}">
        <p14:creationId xmlns:p14="http://schemas.microsoft.com/office/powerpoint/2010/main" val="4014552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II</a:t>
            </a:r>
            <a:endParaRPr lang="en-US" dirty="0"/>
          </a:p>
        </p:txBody>
      </p:sp>
      <p:pic>
        <p:nvPicPr>
          <p:cNvPr id="6" name="Content Placeholder 5" descr="stage 2a.jp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5" r="6755"/>
          <a:stretch/>
        </p:blipFill>
        <p:spPr>
          <a:xfrm>
            <a:off x="448261" y="1828800"/>
            <a:ext cx="4023680" cy="4219575"/>
          </a:xfrm>
        </p:spPr>
      </p:pic>
      <p:pic>
        <p:nvPicPr>
          <p:cNvPr id="7" name="Content Placeholder 6" descr="stage 2b.jp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4" r="6190"/>
          <a:stretch/>
        </p:blipFill>
        <p:spPr>
          <a:xfrm>
            <a:off x="4621363" y="1828800"/>
            <a:ext cx="4055697" cy="4219575"/>
          </a:xfrm>
        </p:spPr>
      </p:pic>
    </p:spTree>
    <p:extLst>
      <p:ext uri="{BB962C8B-B14F-4D97-AF65-F5344CB8AC3E}">
        <p14:creationId xmlns:p14="http://schemas.microsoft.com/office/powerpoint/2010/main" val="2442925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III</a:t>
            </a:r>
            <a:endParaRPr lang="en-US" dirty="0"/>
          </a:p>
        </p:txBody>
      </p:sp>
      <p:pic>
        <p:nvPicPr>
          <p:cNvPr id="4" name="Content Placeholder 3" descr="stage 3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7" t="20541" r="6131" b="6323"/>
          <a:stretch/>
        </p:blipFill>
        <p:spPr>
          <a:xfrm>
            <a:off x="1524889" y="1604112"/>
            <a:ext cx="6094221" cy="4439492"/>
          </a:xfrm>
        </p:spPr>
      </p:pic>
    </p:spTree>
    <p:extLst>
      <p:ext uri="{BB962C8B-B14F-4D97-AF65-F5344CB8AC3E}">
        <p14:creationId xmlns:p14="http://schemas.microsoft.com/office/powerpoint/2010/main" val="1532016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IV</a:t>
            </a:r>
            <a:endParaRPr lang="en-US" dirty="0"/>
          </a:p>
        </p:txBody>
      </p:sp>
      <p:pic>
        <p:nvPicPr>
          <p:cNvPr id="4" name="Content Placeholder 3" descr="stage 4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6" b="32363"/>
          <a:stretch/>
        </p:blipFill>
        <p:spPr>
          <a:xfrm>
            <a:off x="1305758" y="1670842"/>
            <a:ext cx="6532485" cy="4304990"/>
          </a:xfrm>
        </p:spPr>
      </p:pic>
    </p:spTree>
    <p:extLst>
      <p:ext uri="{BB962C8B-B14F-4D97-AF65-F5344CB8AC3E}">
        <p14:creationId xmlns:p14="http://schemas.microsoft.com/office/powerpoint/2010/main" val="55944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terms: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Another factor in staging pancreatic cancers </a:t>
            </a:r>
            <a:r>
              <a:rPr lang="en-US" sz="2400" dirty="0">
                <a:latin typeface="Calibri"/>
                <a:cs typeface="Calibri"/>
              </a:rPr>
              <a:t>is the extent of </a:t>
            </a:r>
            <a:r>
              <a:rPr lang="en-US" sz="2400" dirty="0" smtClean="0">
                <a:latin typeface="Calibri"/>
                <a:cs typeface="Calibri"/>
              </a:rPr>
              <a:t>resection:</a:t>
            </a:r>
          </a:p>
          <a:p>
            <a:pPr lvl="2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From R0, where </a:t>
            </a:r>
            <a:r>
              <a:rPr lang="en-US" sz="2000" dirty="0">
                <a:latin typeface="Calibri"/>
                <a:cs typeface="Calibri"/>
              </a:rPr>
              <a:t>all visible and microscopic tumor was </a:t>
            </a:r>
            <a:r>
              <a:rPr lang="en-US" sz="2000" dirty="0" smtClean="0">
                <a:latin typeface="Calibri"/>
                <a:cs typeface="Calibri"/>
              </a:rPr>
              <a:t>removed…</a:t>
            </a:r>
          </a:p>
          <a:p>
            <a:pPr lvl="2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To R2, where </a:t>
            </a:r>
            <a:r>
              <a:rPr lang="en-US" sz="2000" dirty="0">
                <a:latin typeface="Calibri"/>
                <a:cs typeface="Calibri"/>
              </a:rPr>
              <a:t>some visible tumor could not be </a:t>
            </a:r>
            <a:r>
              <a:rPr lang="en-US" sz="2000" dirty="0" smtClean="0">
                <a:latin typeface="Calibri"/>
                <a:cs typeface="Calibri"/>
              </a:rPr>
              <a:t>removed</a:t>
            </a:r>
          </a:p>
          <a:p>
            <a:r>
              <a:rPr lang="en-US" sz="2400" dirty="0" smtClean="0">
                <a:latin typeface="Calibri"/>
                <a:cs typeface="Calibri"/>
              </a:rPr>
              <a:t>Some doctors use a simpler staging system, dividing cancers into groups based on likelihood of surgical removal:</a:t>
            </a:r>
          </a:p>
          <a:p>
            <a:pPr lvl="2">
              <a:buFont typeface="Wingdings" charset="2"/>
              <a:buChar char="²"/>
            </a:pPr>
            <a:r>
              <a:rPr lang="en-US" sz="2000" dirty="0" err="1" smtClean="0">
                <a:latin typeface="Calibri"/>
                <a:cs typeface="Calibri"/>
              </a:rPr>
              <a:t>Resectable</a:t>
            </a:r>
            <a:endParaRPr lang="en-US" sz="2000" dirty="0" smtClean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Locally </a:t>
            </a:r>
            <a:r>
              <a:rPr lang="en-US" sz="2000" dirty="0">
                <a:latin typeface="Calibri"/>
                <a:cs typeface="Calibri"/>
              </a:rPr>
              <a:t>advanced </a:t>
            </a:r>
            <a:r>
              <a:rPr lang="en-US" sz="2000" dirty="0" smtClean="0">
                <a:latin typeface="Calibri"/>
                <a:cs typeface="Calibri"/>
              </a:rPr>
              <a:t>(or </a:t>
            </a:r>
            <a:r>
              <a:rPr lang="en-US" sz="2000" dirty="0" err="1" smtClean="0">
                <a:latin typeface="Calibri"/>
                <a:cs typeface="Calibri"/>
              </a:rPr>
              <a:t>unresectable</a:t>
            </a:r>
            <a:r>
              <a:rPr lang="en-US" sz="2000" dirty="0" smtClean="0">
                <a:latin typeface="Calibri"/>
                <a:cs typeface="Calibri"/>
              </a:rPr>
              <a:t>)</a:t>
            </a:r>
          </a:p>
          <a:p>
            <a:pPr lvl="2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Metastatic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1476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Calibri"/>
                <a:cs typeface="Calibri"/>
              </a:rPr>
              <a:t>Surgery</a:t>
            </a:r>
          </a:p>
          <a:p>
            <a:r>
              <a:rPr lang="en-US" sz="2600" dirty="0" smtClean="0">
                <a:latin typeface="Calibri"/>
                <a:cs typeface="Calibri"/>
              </a:rPr>
              <a:t>Palliative surgery</a:t>
            </a:r>
          </a:p>
          <a:p>
            <a:r>
              <a:rPr lang="en-US" sz="2600" dirty="0" smtClean="0">
                <a:latin typeface="Calibri"/>
                <a:cs typeface="Calibri"/>
              </a:rPr>
              <a:t>Radiation</a:t>
            </a:r>
          </a:p>
          <a:p>
            <a:r>
              <a:rPr lang="en-US" sz="2600" dirty="0" smtClean="0">
                <a:latin typeface="Calibri"/>
                <a:cs typeface="Calibri"/>
              </a:rPr>
              <a:t>Chemotherapy</a:t>
            </a:r>
          </a:p>
          <a:p>
            <a:r>
              <a:rPr lang="en-US" sz="2600" dirty="0" smtClean="0">
                <a:latin typeface="Calibri"/>
                <a:cs typeface="Calibri"/>
              </a:rPr>
              <a:t>Biologic therapy</a:t>
            </a:r>
          </a:p>
          <a:p>
            <a:r>
              <a:rPr lang="en-US" sz="2600" dirty="0" smtClean="0">
                <a:latin typeface="Calibri"/>
                <a:cs typeface="Calibri"/>
              </a:rPr>
              <a:t>Ablative techniques</a:t>
            </a:r>
            <a:endParaRPr lang="en-US"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77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/>
                <a:cs typeface="Calibri"/>
                <a:hlinkClick r:id="rId2"/>
              </a:rPr>
              <a:t>http://pathology.jhu.edu/pc/BasicOverview1.</a:t>
            </a:r>
            <a:r>
              <a:rPr lang="en-US" dirty="0" smtClean="0">
                <a:latin typeface="Calibri"/>
                <a:cs typeface="Calibri"/>
                <a:hlinkClick r:id="rId2"/>
              </a:rPr>
              <a:t>php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  <a:hlinkClick r:id="rId3"/>
              </a:rPr>
              <a:t>http://www.cancer.org/cancer/pancreaticcancer/</a:t>
            </a:r>
            <a:r>
              <a:rPr lang="en-US" dirty="0" smtClean="0">
                <a:latin typeface="Calibri"/>
                <a:cs typeface="Calibri"/>
                <a:hlinkClick r:id="rId3"/>
              </a:rPr>
              <a:t>index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  <a:hlinkClick r:id="rId4"/>
              </a:rPr>
              <a:t>http://www.cancer.gov/cancertopics/types/</a:t>
            </a:r>
            <a:r>
              <a:rPr lang="en-US" dirty="0" smtClean="0">
                <a:latin typeface="Calibri"/>
                <a:cs typeface="Calibri"/>
                <a:hlinkClick r:id="rId4"/>
              </a:rPr>
              <a:t>pancreatic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  <a:hlinkClick r:id="rId5"/>
              </a:rPr>
              <a:t>http://www.mayoclinic.com/health/pancreatic-cancer/</a:t>
            </a:r>
            <a:r>
              <a:rPr lang="en-US" dirty="0" smtClean="0">
                <a:latin typeface="Calibri"/>
                <a:cs typeface="Calibri"/>
                <a:hlinkClick r:id="rId5"/>
              </a:rPr>
              <a:t>DS00357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  <a:hlinkClick r:id="rId6"/>
              </a:rPr>
              <a:t>http://www.cancer.gov/cancertopics/factsheet/detection/tumor-</a:t>
            </a:r>
            <a:r>
              <a:rPr lang="en-US" dirty="0" smtClean="0">
                <a:latin typeface="Calibri"/>
                <a:cs typeface="Calibri"/>
                <a:hlinkClick r:id="rId6"/>
              </a:rPr>
              <a:t>grade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  <a:hlinkClick r:id="rId7"/>
              </a:rPr>
              <a:t>http://www.cancer.gov/cancertopics/pdq/treatment/pancreatic/Patient/</a:t>
            </a:r>
            <a:r>
              <a:rPr lang="en-US" dirty="0" smtClean="0">
                <a:latin typeface="Calibri"/>
                <a:cs typeface="Calibri"/>
                <a:hlinkClick r:id="rId7"/>
              </a:rPr>
              <a:t>page2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  <a:hlinkClick r:id="rId8"/>
              </a:rPr>
              <a:t>http://www.upmccancercenter.com/pdq_xml/cancer.cfm?id=</a:t>
            </a:r>
            <a:r>
              <a:rPr lang="en-US" dirty="0" smtClean="0">
                <a:latin typeface="Calibri"/>
                <a:cs typeface="Calibri"/>
                <a:hlinkClick r:id="rId8"/>
              </a:rPr>
              <a:t>105</a:t>
            </a:r>
            <a:endParaRPr lang="en-US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970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pancreas?</a:t>
            </a:r>
            <a:endParaRPr lang="en-US" dirty="0"/>
          </a:p>
        </p:txBody>
      </p:sp>
      <p:pic>
        <p:nvPicPr>
          <p:cNvPr id="6" name="Content Placeholder 5" descr="Pancreas2.jp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" b="1030"/>
          <a:stretch/>
        </p:blipFill>
        <p:spPr>
          <a:xfrm>
            <a:off x="469948" y="1974293"/>
            <a:ext cx="4989595" cy="3348396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752689" y="1974293"/>
            <a:ext cx="2593452" cy="334839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Between the stomach and spine</a:t>
            </a:r>
          </a:p>
          <a:p>
            <a:r>
              <a:rPr lang="en-US" sz="2400" dirty="0" smtClean="0">
                <a:latin typeface="Calibri"/>
                <a:cs typeface="Calibri"/>
              </a:rPr>
              <a:t>Lies partially behind the stomach and rests in the curve of the small intestine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5851" y="5517348"/>
            <a:ext cx="4194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</a:t>
            </a:r>
            <a:r>
              <a:rPr lang="en-US" sz="1000" dirty="0" err="1" smtClean="0"/>
              <a:t>www.webmd.com</a:t>
            </a:r>
            <a:r>
              <a:rPr lang="en-US" sz="1000" dirty="0" smtClean="0"/>
              <a:t>/digestive-disorders/picture-of-the-pancreas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63630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50184"/>
            <a:ext cx="7583487" cy="4065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The </a:t>
            </a:r>
            <a:r>
              <a:rPr lang="en-US" dirty="0" smtClean="0">
                <a:latin typeface="Calibri"/>
                <a:cs typeface="Calibri"/>
              </a:rPr>
              <a:t>ACS estimates:</a:t>
            </a:r>
          </a:p>
          <a:p>
            <a:endParaRPr lang="en-US" sz="800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About </a:t>
            </a:r>
            <a:r>
              <a:rPr lang="en-US" dirty="0">
                <a:latin typeface="Calibri"/>
                <a:cs typeface="Calibri"/>
              </a:rPr>
              <a:t>45,220 people (22,740 men and 22,480 women) will be diagnosed with pancreatic </a:t>
            </a:r>
            <a:r>
              <a:rPr lang="en-US" dirty="0" smtClean="0">
                <a:latin typeface="Calibri"/>
                <a:cs typeface="Calibri"/>
              </a:rPr>
              <a:t>cancer</a:t>
            </a:r>
          </a:p>
          <a:p>
            <a:pPr lvl="1"/>
            <a:endParaRPr lang="en-US" sz="800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About </a:t>
            </a:r>
            <a:r>
              <a:rPr lang="en-US" dirty="0">
                <a:latin typeface="Calibri"/>
                <a:cs typeface="Calibri"/>
              </a:rPr>
              <a:t>38,460 people (19,480 men and 18,980 women) will die of pancreatic </a:t>
            </a:r>
            <a:r>
              <a:rPr lang="en-US" dirty="0" smtClean="0">
                <a:latin typeface="Calibri"/>
                <a:cs typeface="Calibri"/>
              </a:rPr>
              <a:t>cancer</a:t>
            </a:r>
          </a:p>
          <a:p>
            <a:pPr lvl="1"/>
            <a:endParaRPr lang="en-US" sz="800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Rates </a:t>
            </a:r>
            <a:r>
              <a:rPr lang="en-US" dirty="0">
                <a:latin typeface="Calibri"/>
                <a:cs typeface="Calibri"/>
              </a:rPr>
              <a:t>of pancreatic cancer have been slowly increasing over the past 10 </a:t>
            </a:r>
            <a:r>
              <a:rPr lang="en-US" dirty="0" smtClean="0">
                <a:latin typeface="Calibri"/>
                <a:cs typeface="Calibri"/>
              </a:rPr>
              <a:t>years</a:t>
            </a:r>
          </a:p>
          <a:p>
            <a:pPr lvl="1"/>
            <a:endParaRPr lang="en-US" sz="800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The </a:t>
            </a:r>
            <a:r>
              <a:rPr lang="en-US" dirty="0">
                <a:latin typeface="Calibri"/>
                <a:cs typeface="Calibri"/>
              </a:rPr>
              <a:t>lifetime risk of developing pancreatic cancer is about 1 in </a:t>
            </a:r>
            <a:r>
              <a:rPr lang="en-US" dirty="0" smtClean="0">
                <a:latin typeface="Calibri"/>
                <a:cs typeface="Calibri"/>
              </a:rPr>
              <a:t>78.</a:t>
            </a:r>
          </a:p>
        </p:txBody>
      </p:sp>
    </p:spTree>
    <p:extLst>
      <p:ext uri="{BB962C8B-B14F-4D97-AF65-F5344CB8AC3E}">
        <p14:creationId xmlns:p14="http://schemas.microsoft.com/office/powerpoint/2010/main" val="76290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Exocrine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43465"/>
            <a:ext cx="7583487" cy="46102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"/>
                <a:cs typeface="Calibri"/>
              </a:rPr>
              <a:t>Most common type</a:t>
            </a:r>
          </a:p>
          <a:p>
            <a:pPr lvl="1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Benign cysts </a:t>
            </a:r>
            <a:r>
              <a:rPr lang="en-US" dirty="0">
                <a:latin typeface="Calibri"/>
                <a:cs typeface="Calibri"/>
              </a:rPr>
              <a:t>and benign tumors 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cystadenomas</a:t>
            </a:r>
            <a:r>
              <a:rPr lang="en-US" dirty="0" smtClean="0">
                <a:latin typeface="Calibri"/>
                <a:cs typeface="Calibri"/>
              </a:rPr>
              <a:t>) </a:t>
            </a:r>
            <a:r>
              <a:rPr lang="en-US" dirty="0">
                <a:latin typeface="Calibri"/>
                <a:cs typeface="Calibri"/>
              </a:rPr>
              <a:t>can occur</a:t>
            </a:r>
            <a:r>
              <a:rPr lang="en-US" dirty="0" smtClean="0">
                <a:latin typeface="Calibri"/>
                <a:cs typeface="Calibri"/>
              </a:rPr>
              <a:t>,</a:t>
            </a:r>
          </a:p>
          <a:p>
            <a:pPr marL="282575" lvl="1" indent="0">
              <a:buNone/>
            </a:pPr>
            <a:r>
              <a:rPr lang="en-US" dirty="0">
                <a:latin typeface="Calibri"/>
                <a:cs typeface="Calibri"/>
              </a:rPr>
              <a:t>	</a:t>
            </a:r>
            <a:r>
              <a:rPr lang="en-US" dirty="0" smtClean="0">
                <a:latin typeface="Calibri"/>
                <a:cs typeface="Calibri"/>
              </a:rPr>
              <a:t>but </a:t>
            </a:r>
            <a:r>
              <a:rPr lang="en-US" dirty="0">
                <a:latin typeface="Calibri"/>
                <a:cs typeface="Calibri"/>
              </a:rPr>
              <a:t>most </a:t>
            </a:r>
            <a:r>
              <a:rPr lang="en-US" dirty="0" smtClean="0">
                <a:latin typeface="Calibri"/>
                <a:cs typeface="Calibri"/>
              </a:rPr>
              <a:t>are malignant.</a:t>
            </a:r>
          </a:p>
          <a:p>
            <a:r>
              <a:rPr lang="en-US" dirty="0" smtClean="0">
                <a:latin typeface="Calibri"/>
                <a:cs typeface="Calibri"/>
              </a:rPr>
              <a:t>About </a:t>
            </a:r>
            <a:r>
              <a:rPr lang="en-US" dirty="0">
                <a:latin typeface="Calibri"/>
                <a:cs typeface="Calibri"/>
              </a:rPr>
              <a:t>95% </a:t>
            </a:r>
            <a:r>
              <a:rPr lang="en-US" dirty="0" smtClean="0">
                <a:latin typeface="Calibri"/>
                <a:cs typeface="Calibri"/>
              </a:rPr>
              <a:t>are adenocarcinomas</a:t>
            </a:r>
          </a:p>
          <a:p>
            <a:r>
              <a:rPr lang="en-US" dirty="0" smtClean="0">
                <a:latin typeface="Calibri"/>
                <a:cs typeface="Calibri"/>
              </a:rPr>
              <a:t>Less </a:t>
            </a:r>
            <a:r>
              <a:rPr lang="en-US" dirty="0">
                <a:latin typeface="Calibri"/>
                <a:cs typeface="Calibri"/>
              </a:rPr>
              <a:t>common types </a:t>
            </a:r>
            <a:r>
              <a:rPr lang="en-US" dirty="0" smtClean="0">
                <a:latin typeface="Calibri"/>
                <a:cs typeface="Calibri"/>
              </a:rPr>
              <a:t>include:</a:t>
            </a:r>
          </a:p>
          <a:p>
            <a:pPr lvl="1">
              <a:buFont typeface="Wingdings" charset="2"/>
              <a:buChar char="²"/>
            </a:pP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dirty="0" err="1" smtClean="0">
                <a:latin typeface="Calibri"/>
                <a:cs typeface="Calibri"/>
              </a:rPr>
              <a:t>denosquamous</a:t>
            </a:r>
            <a:r>
              <a:rPr lang="en-US" dirty="0" smtClean="0">
                <a:latin typeface="Calibri"/>
                <a:cs typeface="Calibri"/>
              </a:rPr>
              <a:t> carcinomas</a:t>
            </a:r>
            <a:endParaRPr lang="en-US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dirty="0">
                <a:latin typeface="Calibri"/>
                <a:cs typeface="Calibri"/>
              </a:rPr>
              <a:t>S</a:t>
            </a:r>
            <a:r>
              <a:rPr lang="en-US" dirty="0" smtClean="0">
                <a:latin typeface="Calibri"/>
                <a:cs typeface="Calibri"/>
              </a:rPr>
              <a:t>quamous </a:t>
            </a:r>
            <a:r>
              <a:rPr lang="en-US" dirty="0">
                <a:latin typeface="Calibri"/>
                <a:cs typeface="Calibri"/>
              </a:rPr>
              <a:t>cell </a:t>
            </a:r>
            <a:r>
              <a:rPr lang="en-US" dirty="0" smtClean="0">
                <a:latin typeface="Calibri"/>
                <a:cs typeface="Calibri"/>
              </a:rPr>
              <a:t>carcinomas</a:t>
            </a:r>
          </a:p>
          <a:p>
            <a:pPr lvl="1">
              <a:buFont typeface="Wingdings" charset="2"/>
              <a:buChar char="²"/>
            </a:pPr>
            <a:r>
              <a:rPr lang="en-US" dirty="0">
                <a:latin typeface="Calibri"/>
                <a:cs typeface="Calibri"/>
              </a:rPr>
              <a:t>S</a:t>
            </a:r>
            <a:r>
              <a:rPr lang="en-US" dirty="0" smtClean="0">
                <a:latin typeface="Calibri"/>
                <a:cs typeface="Calibri"/>
              </a:rPr>
              <a:t>ignet </a:t>
            </a:r>
            <a:r>
              <a:rPr lang="en-US" dirty="0">
                <a:latin typeface="Calibri"/>
                <a:cs typeface="Calibri"/>
              </a:rPr>
              <a:t>ring cell </a:t>
            </a:r>
            <a:r>
              <a:rPr lang="en-US" dirty="0" smtClean="0">
                <a:latin typeface="Calibri"/>
                <a:cs typeface="Calibri"/>
              </a:rPr>
              <a:t>carcinomas</a:t>
            </a:r>
          </a:p>
          <a:p>
            <a:pPr lvl="1">
              <a:buFont typeface="Wingdings" charset="2"/>
              <a:buChar char="²"/>
            </a:pPr>
            <a:r>
              <a:rPr lang="en-US" dirty="0">
                <a:latin typeface="Calibri"/>
                <a:cs typeface="Calibri"/>
              </a:rPr>
              <a:t>U</a:t>
            </a:r>
            <a:r>
              <a:rPr lang="en-US" dirty="0" smtClean="0">
                <a:latin typeface="Calibri"/>
                <a:cs typeface="Calibri"/>
              </a:rPr>
              <a:t>ndifferentiated carcinomas</a:t>
            </a:r>
          </a:p>
          <a:p>
            <a:pPr lvl="1">
              <a:buFont typeface="Wingdings" charset="2"/>
              <a:buChar char="²"/>
            </a:pPr>
            <a:r>
              <a:rPr lang="en-US" dirty="0">
                <a:latin typeface="Calibri"/>
                <a:cs typeface="Calibri"/>
              </a:rPr>
              <a:t>U</a:t>
            </a:r>
            <a:r>
              <a:rPr lang="en-US" dirty="0" smtClean="0">
                <a:latin typeface="Calibri"/>
                <a:cs typeface="Calibri"/>
              </a:rPr>
              <a:t>ndifferentiated </a:t>
            </a:r>
            <a:r>
              <a:rPr lang="en-US" dirty="0">
                <a:latin typeface="Calibri"/>
                <a:cs typeface="Calibri"/>
              </a:rPr>
              <a:t>carcinomas with giant </a:t>
            </a:r>
            <a:r>
              <a:rPr lang="en-US" dirty="0" smtClean="0">
                <a:latin typeface="Calibri"/>
                <a:cs typeface="Calibri"/>
              </a:rPr>
              <a:t>cells</a:t>
            </a:r>
          </a:p>
          <a:p>
            <a:pPr lvl="1">
              <a:buFont typeface="Wingdings" charset="2"/>
              <a:buChar char="²"/>
            </a:pPr>
            <a:r>
              <a:rPr lang="en-US" dirty="0">
                <a:latin typeface="Calibri"/>
                <a:cs typeface="Calibri"/>
              </a:rPr>
              <a:t>S</a:t>
            </a:r>
            <a:r>
              <a:rPr lang="en-US" dirty="0" smtClean="0">
                <a:latin typeface="Calibri"/>
                <a:cs typeface="Calibri"/>
              </a:rPr>
              <a:t>olid </a:t>
            </a:r>
            <a:r>
              <a:rPr lang="en-US" dirty="0" err="1">
                <a:latin typeface="Calibri"/>
                <a:cs typeface="Calibri"/>
              </a:rPr>
              <a:t>pseudopapillary</a:t>
            </a:r>
            <a:r>
              <a:rPr lang="en-US" dirty="0">
                <a:latin typeface="Calibri"/>
                <a:cs typeface="Calibri"/>
              </a:rPr>
              <a:t> neoplasms of the </a:t>
            </a:r>
            <a:r>
              <a:rPr lang="en-US" dirty="0" smtClean="0">
                <a:latin typeface="Calibri"/>
                <a:cs typeface="Calibri"/>
              </a:rPr>
              <a:t>pancreas</a:t>
            </a:r>
          </a:p>
          <a:p>
            <a:pPr lvl="1">
              <a:buFont typeface="Wingdings" charset="2"/>
              <a:buChar char="²"/>
            </a:pP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dirty="0" err="1" smtClean="0">
                <a:latin typeface="Calibri"/>
                <a:cs typeface="Calibri"/>
              </a:rPr>
              <a:t>mpullary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cancer (or carcinoma of the ampulla of </a:t>
            </a:r>
            <a:r>
              <a:rPr lang="en-US" dirty="0" err="1" smtClean="0">
                <a:latin typeface="Calibri"/>
                <a:cs typeface="Calibri"/>
              </a:rPr>
              <a:t>Vater</a:t>
            </a:r>
            <a:r>
              <a:rPr lang="en-US" dirty="0">
                <a:latin typeface="Calibri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226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00777"/>
            <a:ext cx="7583487" cy="458889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/>
                <a:cs typeface="Calibri"/>
              </a:rPr>
              <a:t>Known as pancreatic neuroendocrine tumors (NETs)</a:t>
            </a:r>
            <a:r>
              <a:rPr lang="en-US" dirty="0" smtClean="0">
                <a:latin typeface="Calibri"/>
                <a:cs typeface="Calibri"/>
              </a:rPr>
              <a:t>,</a:t>
            </a:r>
          </a:p>
          <a:p>
            <a:pPr marL="282575" lvl="1" indent="0">
              <a:buNone/>
            </a:pPr>
            <a:r>
              <a:rPr lang="en-US" dirty="0" smtClean="0">
                <a:latin typeface="Calibri"/>
                <a:cs typeface="Calibri"/>
              </a:rPr>
              <a:t>or </a:t>
            </a:r>
            <a:r>
              <a:rPr lang="en-US" dirty="0">
                <a:latin typeface="Calibri"/>
                <a:cs typeface="Calibri"/>
              </a:rPr>
              <a:t>islet cell </a:t>
            </a:r>
            <a:r>
              <a:rPr lang="en-US" dirty="0" smtClean="0">
                <a:latin typeface="Calibri"/>
                <a:cs typeface="Calibri"/>
              </a:rPr>
              <a:t>tumors</a:t>
            </a:r>
          </a:p>
          <a:p>
            <a:r>
              <a:rPr lang="en-US" dirty="0" smtClean="0">
                <a:latin typeface="Calibri"/>
                <a:cs typeface="Calibri"/>
              </a:rPr>
              <a:t>Subtypes include: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Insulinomas</a:t>
            </a:r>
            <a:r>
              <a:rPr lang="en-US" dirty="0" smtClean="0">
                <a:latin typeface="Calibri"/>
                <a:cs typeface="Calibri"/>
              </a:rPr>
              <a:t>**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Gastrinomas</a:t>
            </a:r>
            <a:r>
              <a:rPr lang="en-US" dirty="0" smtClean="0">
                <a:latin typeface="Calibri"/>
                <a:cs typeface="Calibri"/>
              </a:rPr>
              <a:t>**</a:t>
            </a:r>
          </a:p>
          <a:p>
            <a:pPr lvl="1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Glucagonomas</a:t>
            </a:r>
            <a:endParaRPr lang="en-US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Somatostatinomas</a:t>
            </a:r>
            <a:endParaRPr lang="en-US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VIPomas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(Vasoactive Intestinal </a:t>
            </a:r>
            <a:r>
              <a:rPr lang="en-US" dirty="0">
                <a:latin typeface="Calibri"/>
                <a:cs typeface="Calibri"/>
              </a:rPr>
              <a:t>P</a:t>
            </a:r>
            <a:r>
              <a:rPr lang="en-US" dirty="0" smtClean="0">
                <a:latin typeface="Calibri"/>
                <a:cs typeface="Calibri"/>
              </a:rPr>
              <a:t>eptide)</a:t>
            </a:r>
            <a:endParaRPr lang="en-US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Ppomas</a:t>
            </a:r>
            <a:r>
              <a:rPr lang="en-US" dirty="0" smtClean="0">
                <a:latin typeface="Calibri"/>
                <a:cs typeface="Calibri"/>
              </a:rPr>
              <a:t> (Pancreatic Polypeptide)</a:t>
            </a:r>
            <a:endParaRPr lang="en-US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Carcinoid tumors</a:t>
            </a:r>
          </a:p>
        </p:txBody>
      </p:sp>
    </p:spTree>
    <p:extLst>
      <p:ext uri="{BB962C8B-B14F-4D97-AF65-F5344CB8AC3E}">
        <p14:creationId xmlns:p14="http://schemas.microsoft.com/office/powerpoint/2010/main" val="53259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75480"/>
            <a:ext cx="7583487" cy="4362249"/>
          </a:xfrm>
        </p:spPr>
        <p:txBody>
          <a:bodyPr numCol="2">
            <a:norm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Age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Gender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Race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Tobacco </a:t>
            </a:r>
            <a:r>
              <a:rPr lang="en-US" sz="2400" dirty="0">
                <a:latin typeface="Calibri"/>
                <a:cs typeface="Calibri"/>
              </a:rPr>
              <a:t>use</a:t>
            </a:r>
          </a:p>
          <a:p>
            <a:r>
              <a:rPr lang="en-US" sz="2400" dirty="0" smtClean="0">
                <a:latin typeface="Calibri"/>
                <a:cs typeface="Calibri"/>
              </a:rPr>
              <a:t>Obesity</a:t>
            </a:r>
          </a:p>
          <a:p>
            <a:r>
              <a:rPr lang="en-US" sz="2400" dirty="0" smtClean="0">
                <a:latin typeface="Calibri"/>
                <a:cs typeface="Calibri"/>
              </a:rPr>
              <a:t>Diabetes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>
                <a:latin typeface="Calibri"/>
                <a:cs typeface="Calibri"/>
              </a:rPr>
              <a:t>Chronic pancreatitis</a:t>
            </a:r>
          </a:p>
          <a:p>
            <a:r>
              <a:rPr lang="en-US" sz="2400" dirty="0">
                <a:latin typeface="Calibri"/>
                <a:cs typeface="Calibri"/>
              </a:rPr>
              <a:t>Cirrhosis of the </a:t>
            </a:r>
            <a:r>
              <a:rPr lang="en-US" sz="2400" dirty="0" smtClean="0">
                <a:latin typeface="Calibri"/>
                <a:cs typeface="Calibri"/>
              </a:rPr>
              <a:t>liver</a:t>
            </a:r>
          </a:p>
          <a:p>
            <a:r>
              <a:rPr lang="en-US" sz="2400" dirty="0">
                <a:latin typeface="Calibri"/>
                <a:cs typeface="Calibri"/>
              </a:rPr>
              <a:t>Occupational </a:t>
            </a:r>
            <a:r>
              <a:rPr lang="en-US" sz="2400" dirty="0" smtClean="0">
                <a:latin typeface="Calibri"/>
                <a:cs typeface="Calibri"/>
              </a:rPr>
              <a:t>exposure</a:t>
            </a:r>
          </a:p>
          <a:p>
            <a:r>
              <a:rPr lang="en-US" sz="2400" dirty="0">
                <a:latin typeface="Calibri"/>
                <a:cs typeface="Calibri"/>
              </a:rPr>
              <a:t>Stomach problems</a:t>
            </a:r>
          </a:p>
          <a:p>
            <a:r>
              <a:rPr lang="en-US" sz="2400" dirty="0" smtClean="0">
                <a:latin typeface="Calibri"/>
                <a:cs typeface="Calibri"/>
              </a:rPr>
              <a:t>Diet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Coffee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Alcohol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00777"/>
            <a:ext cx="7583487" cy="45888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Family history/Genetic syndromes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Inherited </a:t>
            </a:r>
            <a:r>
              <a:rPr lang="en-US" dirty="0">
                <a:latin typeface="Calibri"/>
                <a:cs typeface="Calibri"/>
              </a:rPr>
              <a:t>gene mutations </a:t>
            </a:r>
            <a:r>
              <a:rPr lang="en-US" dirty="0" smtClean="0">
                <a:latin typeface="Calibri"/>
                <a:cs typeface="Calibri"/>
              </a:rPr>
              <a:t>may </a:t>
            </a:r>
            <a:r>
              <a:rPr lang="en-US" dirty="0">
                <a:latin typeface="Calibri"/>
                <a:cs typeface="Calibri"/>
              </a:rPr>
              <a:t>cause as many as 10% of pancreatic </a:t>
            </a:r>
            <a:r>
              <a:rPr lang="en-US" dirty="0" smtClean="0">
                <a:latin typeface="Calibri"/>
                <a:cs typeface="Calibri"/>
              </a:rPr>
              <a:t>cancers:</a:t>
            </a:r>
          </a:p>
          <a:p>
            <a:pPr lvl="2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Hereditary </a:t>
            </a:r>
            <a:r>
              <a:rPr lang="en-US" dirty="0">
                <a:latin typeface="Calibri"/>
                <a:cs typeface="Calibri"/>
              </a:rPr>
              <a:t>breast and ovarian cancer </a:t>
            </a:r>
            <a:r>
              <a:rPr lang="en-US" dirty="0" smtClean="0">
                <a:latin typeface="Calibri"/>
                <a:cs typeface="Calibri"/>
              </a:rPr>
              <a:t>syndrome</a:t>
            </a:r>
            <a:endParaRPr lang="en-US" dirty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Familial melanoma</a:t>
            </a:r>
            <a:endParaRPr lang="en-US" dirty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Familial pancreatitis</a:t>
            </a:r>
            <a:endParaRPr lang="en-US" dirty="0">
              <a:latin typeface="Calibri"/>
              <a:cs typeface="Calibri"/>
            </a:endParaRPr>
          </a:p>
          <a:p>
            <a:pPr lvl="2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Hereditary </a:t>
            </a:r>
            <a:r>
              <a:rPr lang="en-US" dirty="0">
                <a:latin typeface="Calibri"/>
                <a:cs typeface="Calibri"/>
              </a:rPr>
              <a:t>non-polyposis colorectal cancer (HNPCC), </a:t>
            </a:r>
            <a:r>
              <a:rPr lang="en-US" dirty="0" smtClean="0">
                <a:latin typeface="Calibri"/>
                <a:cs typeface="Calibri"/>
              </a:rPr>
              <a:t>also </a:t>
            </a:r>
            <a:r>
              <a:rPr lang="en-US" dirty="0">
                <a:latin typeface="Calibri"/>
                <a:cs typeface="Calibri"/>
              </a:rPr>
              <a:t>known as Lynch </a:t>
            </a:r>
            <a:r>
              <a:rPr lang="en-US" dirty="0" smtClean="0">
                <a:latin typeface="Calibri"/>
                <a:cs typeface="Calibri"/>
              </a:rPr>
              <a:t>syndrome.</a:t>
            </a:r>
          </a:p>
          <a:p>
            <a:pPr lvl="2">
              <a:buFont typeface="Wingdings" charset="2"/>
              <a:buChar char="²"/>
            </a:pPr>
            <a:r>
              <a:rPr lang="en-US" dirty="0" err="1" smtClean="0">
                <a:latin typeface="Calibri"/>
                <a:cs typeface="Calibri"/>
              </a:rPr>
              <a:t>Peutz</a:t>
            </a:r>
            <a:r>
              <a:rPr lang="en-US" dirty="0" err="1">
                <a:latin typeface="Calibri"/>
                <a:cs typeface="Calibri"/>
              </a:rPr>
              <a:t>-Jeghers</a:t>
            </a:r>
            <a:r>
              <a:rPr lang="en-US" dirty="0">
                <a:latin typeface="Calibri"/>
                <a:cs typeface="Calibri"/>
              </a:rPr>
              <a:t> syndrome (PJS</a:t>
            </a:r>
            <a:r>
              <a:rPr lang="en-US" dirty="0" smtClean="0">
                <a:latin typeface="Calibri"/>
                <a:cs typeface="Calibri"/>
              </a:rPr>
              <a:t>), also </a:t>
            </a:r>
            <a:r>
              <a:rPr lang="en-US" dirty="0">
                <a:latin typeface="Calibri"/>
                <a:cs typeface="Calibri"/>
              </a:rPr>
              <a:t>linked with polyps in the digestive tract and several other </a:t>
            </a:r>
            <a:r>
              <a:rPr lang="en-US" dirty="0" smtClean="0">
                <a:latin typeface="Calibri"/>
                <a:cs typeface="Calibri"/>
              </a:rPr>
              <a:t>cancers</a:t>
            </a:r>
          </a:p>
          <a:p>
            <a:pPr lvl="2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Von </a:t>
            </a:r>
            <a:r>
              <a:rPr lang="en-US" dirty="0" err="1">
                <a:latin typeface="Calibri"/>
                <a:cs typeface="Calibri"/>
              </a:rPr>
              <a:t>Hippel-Lindau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syndrome</a:t>
            </a:r>
          </a:p>
          <a:p>
            <a:pPr lvl="2">
              <a:buFont typeface="Wingdings" charset="2"/>
              <a:buChar char="²"/>
            </a:pPr>
            <a:r>
              <a:rPr lang="en-US" dirty="0" smtClean="0">
                <a:latin typeface="Calibri"/>
                <a:cs typeface="Calibri"/>
              </a:rPr>
              <a:t>Pancreatic </a:t>
            </a:r>
            <a:r>
              <a:rPr lang="en-US" dirty="0">
                <a:latin typeface="Calibri"/>
                <a:cs typeface="Calibri"/>
              </a:rPr>
              <a:t>neuroendocrine tumors and cancers can also be caused by a genetic syndrome, such as: </a:t>
            </a:r>
            <a:r>
              <a:rPr lang="en-US" dirty="0" smtClean="0">
                <a:latin typeface="Calibri"/>
                <a:cs typeface="Calibri"/>
              </a:rPr>
              <a:t>Neurofibromatosis type 1 and Multiple </a:t>
            </a:r>
            <a:r>
              <a:rPr lang="en-US" dirty="0">
                <a:latin typeface="Calibri"/>
                <a:cs typeface="Calibri"/>
              </a:rPr>
              <a:t>endocrine </a:t>
            </a:r>
            <a:r>
              <a:rPr lang="en-US" dirty="0" err="1" smtClean="0">
                <a:latin typeface="Calibri"/>
                <a:cs typeface="Calibri"/>
              </a:rPr>
              <a:t>neoplasia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type </a:t>
            </a:r>
            <a:r>
              <a:rPr lang="en-US" dirty="0" smtClean="0">
                <a:latin typeface="Calibri"/>
                <a:cs typeface="Calibri"/>
              </a:rPr>
              <a:t>1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0289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658051"/>
            <a:ext cx="3657600" cy="421957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Exocrine tumors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Jaundice</a:t>
            </a:r>
            <a:endParaRPr lang="en-US" sz="2000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Darkening urine</a:t>
            </a:r>
            <a:endParaRPr lang="en-US" sz="2000" dirty="0">
              <a:latin typeface="Calibri"/>
              <a:cs typeface="Calibri"/>
            </a:endParaRP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Abdominal or back pain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Weight loss and poor appetite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Digestive problems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Gallbladder enlargement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Blood cots or fatty tissue abnormalities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>
                <a:latin typeface="Calibri"/>
                <a:cs typeface="Calibri"/>
              </a:rPr>
              <a:t>Diabetes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658051"/>
            <a:ext cx="3657600" cy="457431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/>
                <a:cs typeface="Calibri"/>
              </a:rPr>
              <a:t>Endocrine tumors</a:t>
            </a:r>
          </a:p>
          <a:p>
            <a:pPr lvl="1">
              <a:buFont typeface="Wingdings" charset="2"/>
              <a:buChar char=""/>
            </a:pPr>
            <a:r>
              <a:rPr lang="en-US" sz="2000" dirty="0" smtClean="0">
                <a:latin typeface="Calibri"/>
                <a:cs typeface="Calibri"/>
              </a:rPr>
              <a:t>Stomach ulcers, abdominal pain, nausea</a:t>
            </a:r>
          </a:p>
          <a:p>
            <a:pPr lvl="1">
              <a:buFont typeface="Wingdings" charset="2"/>
              <a:buChar char=""/>
            </a:pPr>
            <a:r>
              <a:rPr lang="en-US" sz="2000" dirty="0" smtClean="0">
                <a:latin typeface="Calibri"/>
                <a:cs typeface="Calibri"/>
              </a:rPr>
              <a:t>Decreased appetite, weight loss, malnutrition, digestion problems</a:t>
            </a:r>
          </a:p>
          <a:p>
            <a:pPr lvl="1">
              <a:buFont typeface="Wingdings" charset="2"/>
              <a:buChar char=""/>
            </a:pPr>
            <a:r>
              <a:rPr lang="en-US" sz="2000" dirty="0" smtClean="0">
                <a:latin typeface="Calibri"/>
                <a:cs typeface="Calibri"/>
              </a:rPr>
              <a:t>Diabetes</a:t>
            </a:r>
          </a:p>
          <a:p>
            <a:pPr lvl="1">
              <a:buFont typeface="Wingdings" charset="2"/>
              <a:buChar char=""/>
            </a:pPr>
            <a:r>
              <a:rPr lang="en-US" sz="2000" dirty="0" smtClean="0">
                <a:latin typeface="Calibri"/>
                <a:cs typeface="Calibri"/>
              </a:rPr>
              <a:t>Diarrhea, gallbladder issues, jaundice, dark urine</a:t>
            </a:r>
          </a:p>
          <a:p>
            <a:pPr lvl="1">
              <a:buFont typeface="Wingdings" charset="2"/>
              <a:buChar char=""/>
            </a:pPr>
            <a:r>
              <a:rPr lang="en-US" sz="2000" dirty="0" smtClean="0">
                <a:latin typeface="Calibri"/>
                <a:cs typeface="Calibri"/>
              </a:rPr>
              <a:t>Fainting, coma, seizures</a:t>
            </a:r>
          </a:p>
          <a:p>
            <a:pPr lvl="1">
              <a:buFont typeface="Wingdings" charset="2"/>
              <a:buChar char=""/>
            </a:pPr>
            <a:r>
              <a:rPr lang="en-US" sz="2000" dirty="0" smtClean="0">
                <a:latin typeface="Calibri"/>
                <a:cs typeface="Calibri"/>
              </a:rPr>
              <a:t>Rapid heart rate, weakness, shortness of breath, confusion, sweating</a:t>
            </a:r>
          </a:p>
        </p:txBody>
      </p:sp>
    </p:spTree>
    <p:extLst>
      <p:ext uri="{BB962C8B-B14F-4D97-AF65-F5344CB8AC3E}">
        <p14:creationId xmlns:p14="http://schemas.microsoft.com/office/powerpoint/2010/main" val="2441495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alibri"/>
                <a:cs typeface="Calibri"/>
              </a:rPr>
              <a:t>Because </a:t>
            </a:r>
            <a:r>
              <a:rPr lang="en-US" sz="2400" dirty="0" smtClean="0">
                <a:latin typeface="Calibri"/>
                <a:cs typeface="Calibri"/>
              </a:rPr>
              <a:t>of the </a:t>
            </a:r>
            <a:r>
              <a:rPr lang="en-US" sz="2400" dirty="0">
                <a:latin typeface="Calibri"/>
                <a:cs typeface="Calibri"/>
              </a:rPr>
              <a:t>pancreas' deep location, tumors are rarely </a:t>
            </a:r>
            <a:r>
              <a:rPr lang="en-US" sz="2400" dirty="0" smtClean="0">
                <a:latin typeface="Calibri"/>
                <a:cs typeface="Calibri"/>
              </a:rPr>
              <a:t>palpable through the abdomen.</a:t>
            </a:r>
          </a:p>
          <a:p>
            <a:r>
              <a:rPr lang="en-US" sz="2400" dirty="0" smtClean="0">
                <a:latin typeface="Calibri"/>
                <a:cs typeface="Calibri"/>
              </a:rPr>
              <a:t>Many </a:t>
            </a:r>
            <a:r>
              <a:rPr lang="en-US" sz="2400" dirty="0">
                <a:latin typeface="Calibri"/>
                <a:cs typeface="Calibri"/>
              </a:rPr>
              <a:t>symptoms of pancreatic cancer often do not appear until the tumor grows large enough to interfere with the function of nearby </a:t>
            </a:r>
            <a:r>
              <a:rPr lang="en-US" sz="2400" dirty="0" smtClean="0">
                <a:latin typeface="Calibri"/>
                <a:cs typeface="Calibri"/>
              </a:rPr>
              <a:t>structures:</a:t>
            </a:r>
          </a:p>
          <a:p>
            <a:pPr lvl="2">
              <a:buFont typeface="Wingdings" charset="2"/>
              <a:buChar char="²"/>
            </a:pPr>
            <a:r>
              <a:rPr lang="en-US" sz="2200" dirty="0">
                <a:latin typeface="Calibri"/>
                <a:cs typeface="Calibri"/>
              </a:rPr>
              <a:t>S</a:t>
            </a:r>
            <a:r>
              <a:rPr lang="en-US" sz="2200" dirty="0" smtClean="0">
                <a:latin typeface="Calibri"/>
                <a:cs typeface="Calibri"/>
              </a:rPr>
              <a:t>tomach</a:t>
            </a:r>
          </a:p>
          <a:p>
            <a:pPr lvl="2">
              <a:buFont typeface="Wingdings" charset="2"/>
              <a:buChar char="²"/>
            </a:pPr>
            <a:r>
              <a:rPr lang="en-US" sz="2200" dirty="0" smtClean="0">
                <a:latin typeface="Calibri"/>
                <a:cs typeface="Calibri"/>
              </a:rPr>
              <a:t>Duodenum</a:t>
            </a:r>
          </a:p>
          <a:p>
            <a:pPr lvl="2">
              <a:buFont typeface="Wingdings" charset="2"/>
              <a:buChar char="²"/>
            </a:pPr>
            <a:r>
              <a:rPr lang="en-US" sz="2200" dirty="0" smtClean="0">
                <a:latin typeface="Calibri"/>
                <a:cs typeface="Calibri"/>
              </a:rPr>
              <a:t>Liver</a:t>
            </a:r>
          </a:p>
          <a:p>
            <a:pPr lvl="2">
              <a:buFont typeface="Wingdings" charset="2"/>
              <a:buChar char="²"/>
            </a:pPr>
            <a:r>
              <a:rPr lang="en-US" sz="2200" dirty="0">
                <a:latin typeface="Calibri"/>
                <a:cs typeface="Calibri"/>
              </a:rPr>
              <a:t>G</a:t>
            </a:r>
            <a:r>
              <a:rPr lang="en-US" sz="2200" dirty="0" smtClean="0">
                <a:latin typeface="Calibri"/>
                <a:cs typeface="Calibri"/>
              </a:rPr>
              <a:t>allbladder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93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581</TotalTime>
  <Words>704</Words>
  <Application>Microsoft Macintosh PowerPoint</Application>
  <PresentationFormat>On-screen Show (4:3)</PresentationFormat>
  <Paragraphs>151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Revolution</vt:lpstr>
      <vt:lpstr>Pancreatic cancer</vt:lpstr>
      <vt:lpstr>Where is the pancreas?</vt:lpstr>
      <vt:lpstr>Statistics</vt:lpstr>
      <vt:lpstr>Exocrine tumors</vt:lpstr>
      <vt:lpstr>Endocrine tumors</vt:lpstr>
      <vt:lpstr>Risk factors</vt:lpstr>
      <vt:lpstr>Risk factors</vt:lpstr>
      <vt:lpstr>Signs and symptoms</vt:lpstr>
      <vt:lpstr>Signs and symptoms</vt:lpstr>
      <vt:lpstr>Diagnostic tests</vt:lpstr>
      <vt:lpstr>Grading</vt:lpstr>
      <vt:lpstr>Staging</vt:lpstr>
      <vt:lpstr>Stage I</vt:lpstr>
      <vt:lpstr>Stage II</vt:lpstr>
      <vt:lpstr>Stage III</vt:lpstr>
      <vt:lpstr>Stage IV</vt:lpstr>
      <vt:lpstr>Other terms:</vt:lpstr>
      <vt:lpstr>Treatment options</vt:lpstr>
      <vt:lpstr>References</vt:lpstr>
    </vt:vector>
  </TitlesOfParts>
  <Company>Vanderbilt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Pancreatic cancer</dc:title>
  <dc:creator>Linda Sircy</dc:creator>
  <cp:lastModifiedBy>Kiley Wease</cp:lastModifiedBy>
  <cp:revision>53</cp:revision>
  <dcterms:created xsi:type="dcterms:W3CDTF">2013-11-20T19:04:45Z</dcterms:created>
  <dcterms:modified xsi:type="dcterms:W3CDTF">2015-01-28T16:44:34Z</dcterms:modified>
</cp:coreProperties>
</file>